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12" r:id="rId1"/>
  </p:sldMasterIdLst>
  <p:notesMasterIdLst>
    <p:notesMasterId r:id="rId37"/>
  </p:notesMasterIdLst>
  <p:handoutMasterIdLst>
    <p:handoutMasterId r:id="rId38"/>
  </p:handoutMasterIdLst>
  <p:sldIdLst>
    <p:sldId id="820" r:id="rId2"/>
    <p:sldId id="783" r:id="rId3"/>
    <p:sldId id="781" r:id="rId4"/>
    <p:sldId id="782" r:id="rId5"/>
    <p:sldId id="784" r:id="rId6"/>
    <p:sldId id="785" r:id="rId7"/>
    <p:sldId id="786" r:id="rId8"/>
    <p:sldId id="787" r:id="rId9"/>
    <p:sldId id="788" r:id="rId10"/>
    <p:sldId id="789" r:id="rId11"/>
    <p:sldId id="790" r:id="rId12"/>
    <p:sldId id="791" r:id="rId13"/>
    <p:sldId id="792" r:id="rId14"/>
    <p:sldId id="793" r:id="rId15"/>
    <p:sldId id="794" r:id="rId16"/>
    <p:sldId id="795" r:id="rId17"/>
    <p:sldId id="796" r:id="rId18"/>
    <p:sldId id="797" r:id="rId19"/>
    <p:sldId id="798" r:id="rId20"/>
    <p:sldId id="799" r:id="rId21"/>
    <p:sldId id="810" r:id="rId22"/>
    <p:sldId id="811" r:id="rId23"/>
    <p:sldId id="812" r:id="rId24"/>
    <p:sldId id="813" r:id="rId25"/>
    <p:sldId id="814" r:id="rId26"/>
    <p:sldId id="801" r:id="rId27"/>
    <p:sldId id="802" r:id="rId28"/>
    <p:sldId id="803" r:id="rId29"/>
    <p:sldId id="804" r:id="rId30"/>
    <p:sldId id="805" r:id="rId31"/>
    <p:sldId id="817" r:id="rId32"/>
    <p:sldId id="818" r:id="rId33"/>
    <p:sldId id="807" r:id="rId34"/>
    <p:sldId id="816" r:id="rId35"/>
    <p:sldId id="821" r:id="rId36"/>
  </p:sldIdLst>
  <p:sldSz cx="9144000" cy="5143500" type="screen16x9"/>
  <p:notesSz cx="6858000" cy="9144000"/>
  <p:embeddedFontLst>
    <p:embeddedFont>
      <p:font typeface="隶书" pitchFamily="49" charset="-122"/>
      <p:regular r:id="rId39"/>
    </p:embeddedFont>
    <p:embeddedFont>
      <p:font typeface="Calibri" pitchFamily="34" charset="0"/>
      <p:regular r:id="rId40"/>
      <p:bold r:id="rId41"/>
      <p:italic r:id="rId42"/>
      <p:boldItalic r:id="rId43"/>
    </p:embeddedFont>
    <p:embeddedFont>
      <p:font typeface="微软雅黑" pitchFamily="34" charset="-122"/>
      <p:regular r:id="rId44"/>
      <p:bold r:id="rId45"/>
    </p:embeddedFont>
    <p:embeddedFont>
      <p:font typeface="楷体" pitchFamily="49" charset="-122"/>
      <p:regular r:id="rId46"/>
    </p:embeddedFont>
    <p:embeddedFont>
      <p:font typeface="黑体" pitchFamily="49" charset="-122"/>
      <p:regular r:id="rId47"/>
    </p:embeddedFont>
    <p:embeddedFont>
      <p:font typeface="Cambria Math" pitchFamily="18" charset="0"/>
      <p:regular r:id="rId48"/>
    </p:embeddedFont>
  </p:embeddedFontLst>
  <p:custDataLst>
    <p:tags r:id="rId4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" initials="g" lastIdx="6" clrIdx="0"/>
  <p:cmAuthor id="2" name="Administrat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9F00"/>
    <a:srgbClr val="E6A774"/>
    <a:srgbClr val="D56D00"/>
    <a:srgbClr val="00A48D"/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2" autoAdjust="0"/>
    <p:restoredTop sz="95062" autoAdjust="0"/>
  </p:normalViewPr>
  <p:slideViewPr>
    <p:cSldViewPr showGuides="1">
      <p:cViewPr varScale="1">
        <p:scale>
          <a:sx n="140" d="100"/>
          <a:sy n="140" d="100"/>
        </p:scale>
        <p:origin x="-882" y="-90"/>
      </p:cViewPr>
      <p:guideLst>
        <p:guide orient="horz" pos="1605"/>
        <p:guide pos="29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1992" y="-102"/>
      </p:cViewPr>
      <p:guideLst>
        <p:guide orient="horz" pos="2853"/>
        <p:guide pos="220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46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18006E18-4BEF-4595-B3B6-2ABF2F04905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728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395A52D7-8F67-41F0-A534-CB8A9A4DB925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658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1265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文本占位符 11266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zh-CN" altLang="zh-CN" smtClean="0">
              <a:ea typeface="黑体" panose="02010609060101010101" pitchFamily="49" charset="-122"/>
            </a:endParaRPr>
          </a:p>
        </p:txBody>
      </p:sp>
      <p:sp>
        <p:nvSpPr>
          <p:cNvPr id="27652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123C972-273E-4F1C-8EE4-2E5228134A0E}" type="slidenum">
              <a:rPr altLang="en-US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53251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7409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文本占位符 17410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zh-CN" altLang="zh-CN" smtClean="0">
              <a:ea typeface="黑体" panose="02010609060101010101" pitchFamily="49" charset="-122"/>
            </a:endParaRPr>
          </a:p>
        </p:txBody>
      </p:sp>
      <p:sp>
        <p:nvSpPr>
          <p:cNvPr id="29700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F60C456-033A-4B0D-AD63-F7AE67686544}" type="slidenum">
              <a:rPr altLang="en-US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5843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>
              <a:ea typeface="黑体" panose="02010609060101010101" pitchFamily="49" charset="-122"/>
            </a:endParaRPr>
          </a:p>
        </p:txBody>
      </p:sp>
      <p:sp>
        <p:nvSpPr>
          <p:cNvPr id="3584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774BF32-AAA5-4161-AEC3-7E62E7492A7A}" type="slidenum">
              <a:rPr altLang="en-US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E512D-9BC4-49D9-B0DE-5DF7AEE1E20B}" type="slidenum">
              <a:rPr lang="en-US" altLang="zh-CN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0963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491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6547CFF-A8C7-4E79-98EC-CC6A639A169D}" type="slidenum">
              <a:rPr altLang="en-US">
                <a:ea typeface="黑体" panose="02010609060101010101" pitchFamily="49" charset="-122"/>
              </a:rPr>
              <a:t>23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ln>
            <a:solidFill>
              <a:srgbClr val="000000"/>
            </a:solidFill>
            <a:miter lim="800000"/>
          </a:ln>
        </p:spPr>
      </p:sp>
      <p:sp>
        <p:nvSpPr>
          <p:cNvPr id="5120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5120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3EF5BD0-EC7B-42A4-9ABC-6859560001AE}" type="slidenum">
              <a:rPr altLang="en-US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ln>
            <a:solidFill>
              <a:srgbClr val="000000"/>
            </a:solidFill>
            <a:miter lim="800000"/>
          </a:ln>
        </p:spPr>
      </p:sp>
      <p:sp>
        <p:nvSpPr>
          <p:cNvPr id="532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532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B9712B8-6C41-4377-A46E-083F209A4162}" type="slidenum">
              <a:rPr altLang="en-US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53251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088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>
            <a:spLocks noChangeArrowheads="1"/>
          </p:cNvSpPr>
          <p:nvPr userDrawn="1"/>
        </p:nvSpPr>
        <p:spPr bwMode="auto">
          <a:xfrm>
            <a:off x="1113723" y="267632"/>
            <a:ext cx="1624375" cy="52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0" tIns="45694" rIns="91390" bIns="4569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16356" eaLnBrk="1" hangingPunct="1"/>
            <a:r>
              <a:rPr kumimoji="1"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647784" y="786591"/>
            <a:ext cx="8497406" cy="635"/>
          </a:xfrm>
          <a:prstGeom prst="line">
            <a:avLst/>
          </a:prstGeom>
          <a:ln w="3810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笔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593" y="195538"/>
            <a:ext cx="490919" cy="6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rcRect t="17556" b="14741"/>
          <a:stretch>
            <a:fillRect/>
          </a:stretch>
        </p:blipFill>
        <p:spPr>
          <a:xfrm>
            <a:off x="565157" y="246384"/>
            <a:ext cx="8013065" cy="46983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lum contrast="-12000"/>
          </a:blip>
          <a:srcRect t="40148" b="36667"/>
          <a:stretch>
            <a:fillRect/>
          </a:stretch>
        </p:blipFill>
        <p:spPr>
          <a:xfrm>
            <a:off x="2048834" y="915036"/>
            <a:ext cx="5046344" cy="86462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47550" y="999564"/>
            <a:ext cx="2448272" cy="58477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3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课后作业</a:t>
            </a:r>
            <a:endParaRPr lang="zh-CN" altLang="en-US" sz="3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222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97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单元内容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单元内容结构图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1" y="648970"/>
            <a:ext cx="302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52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菱形 3"/>
          <p:cNvSpPr/>
          <p:nvPr userDrawn="1">
            <p:custDataLst>
              <p:tags r:id="rId2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4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666826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重难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843280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6"/>
          <p:cNvSpPr txBox="1">
            <a:spLocks noChangeArrowheads="1"/>
          </p:cNvSpPr>
          <p:nvPr userDrawn="1"/>
        </p:nvSpPr>
        <p:spPr bwMode="auto">
          <a:xfrm>
            <a:off x="787769" y="160658"/>
            <a:ext cx="3497745" cy="52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1" tIns="45705" rIns="91411" bIns="4570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dirty="0" smtClean="0">
                <a:solidFill>
                  <a:prstClr val="black"/>
                </a:solidFill>
                <a:latin typeface="Calibri"/>
                <a:ea typeface="黑体" panose="02010609060101010101" pitchFamily="49" charset="-122"/>
              </a:rPr>
              <a:t>学习重难点</a:t>
            </a:r>
            <a:endParaRPr kumimoji="1" lang="zh-CN" altLang="en-US" sz="2800" dirty="0">
              <a:solidFill>
                <a:prstClr val="black"/>
              </a:solidFill>
              <a:latin typeface="Calibri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388620" y="648970"/>
            <a:ext cx="2304000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菱形 8"/>
          <p:cNvSpPr/>
          <p:nvPr userDrawn="1">
            <p:custDataLst>
              <p:tags r:id="rId1"/>
            </p:custDataLst>
          </p:nvPr>
        </p:nvSpPr>
        <p:spPr>
          <a:xfrm>
            <a:off x="391159" y="235171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1" tIns="45691" rIns="91381" bIns="45691" anchor="ctr"/>
          <a:lstStyle/>
          <a:p>
            <a:pPr algn="ctr">
              <a:defRPr/>
            </a:pPr>
            <a:endParaRPr kumimoji="1" lang="zh-CN" altLang="en-US" sz="2200" b="1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00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入新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7001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07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35534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41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03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>
            <p:custDataLst>
              <p:tags r:id="rId1"/>
            </p:custDataLst>
          </p:nvPr>
        </p:nvCxnSpPr>
        <p:spPr>
          <a:xfrm>
            <a:off x="3" y="843279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>
            <p:custDataLst>
              <p:tags r:id="rId2"/>
            </p:custDataLst>
          </p:nvPr>
        </p:nvCxnSpPr>
        <p:spPr>
          <a:xfrm>
            <a:off x="388622" y="648969"/>
            <a:ext cx="1951132" cy="0"/>
          </a:xfrm>
          <a:prstGeom prst="line">
            <a:avLst/>
          </a:prstGeom>
          <a:ln w="25400">
            <a:solidFill>
              <a:srgbClr val="009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23"/>
          <p:cNvSpPr txBox="1"/>
          <p:nvPr userDrawn="1">
            <p:custDataLst>
              <p:tags r:id="rId3"/>
            </p:custDataLst>
          </p:nvPr>
        </p:nvSpPr>
        <p:spPr>
          <a:xfrm>
            <a:off x="775673" y="129126"/>
            <a:ext cx="1605280" cy="52197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defTabSz="816356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菱形 8"/>
          <p:cNvSpPr/>
          <p:nvPr userDrawn="1">
            <p:custDataLst>
              <p:tags r:id="rId4"/>
            </p:custDataLst>
          </p:nvPr>
        </p:nvSpPr>
        <p:spPr>
          <a:xfrm>
            <a:off x="391159" y="235169"/>
            <a:ext cx="360000" cy="360000"/>
          </a:xfrm>
          <a:prstGeom prst="diamond">
            <a:avLst/>
          </a:prstGeom>
          <a:solidFill>
            <a:srgbClr val="009F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0" tIns="45696" rIns="91390" bIns="45696" anchor="ctr"/>
          <a:lstStyle/>
          <a:p>
            <a:pPr algn="ctr" defTabSz="816356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 sz="1600">
              <a:ln>
                <a:solidFill>
                  <a:srgbClr val="E6A774"/>
                </a:solidFill>
              </a:ln>
              <a:solidFill>
                <a:srgbClr val="E6A7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55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96" y="195582"/>
            <a:ext cx="1283909" cy="520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49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26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8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0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4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5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6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6" algn="l" defTabSz="91426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4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5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6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9142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audio" Target="../media/audio1.wav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879992" y="1399405"/>
            <a:ext cx="8264008" cy="861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17" tIns="60958" rIns="121917" bIns="60958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altLang="en-US" sz="4800" b="0" dirty="0" smtClean="0">
                <a:latin typeface="隶书" pitchFamily="49" charset="-122"/>
                <a:ea typeface="隶书" pitchFamily="49" charset="-122"/>
              </a:rPr>
              <a:t>第</a:t>
            </a:r>
            <a:r>
              <a:rPr lang="zh-CN" altLang="en-US" sz="4800" b="0" dirty="0" smtClean="0">
                <a:latin typeface="隶书" pitchFamily="49" charset="-122"/>
                <a:ea typeface="隶书" pitchFamily="49" charset="-122"/>
              </a:rPr>
              <a:t>六</a:t>
            </a:r>
            <a:r>
              <a:rPr lang="en-US" altLang="en-US" sz="4800" b="0" dirty="0" smtClean="0">
                <a:latin typeface="隶书" pitchFamily="49" charset="-122"/>
                <a:ea typeface="隶书" pitchFamily="49" charset="-122"/>
              </a:rPr>
              <a:t>章</a:t>
            </a:r>
            <a:r>
              <a:rPr lang="zh-CN" altLang="en-US" sz="4800" b="0" dirty="0" smtClean="0">
                <a:latin typeface="隶书" pitchFamily="49" charset="-122"/>
                <a:ea typeface="隶书" pitchFamily="49" charset="-122"/>
              </a:rPr>
              <a:t>  几何图形初步</a:t>
            </a:r>
            <a:endParaRPr lang="zh-CN" altLang="en-US" sz="4800" b="0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1115616" y="2395737"/>
            <a:ext cx="7541260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4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6.3 </a:t>
            </a:r>
            <a:r>
              <a:rPr lang="zh-CN" altLang="zh-CN" sz="4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角</a:t>
            </a:r>
            <a:r>
              <a:rPr lang="zh-CN" altLang="en-US" sz="4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4000" dirty="0">
              <a:latin typeface="+mj-ea"/>
              <a:ea typeface="+mj-ea"/>
            </a:endParaRPr>
          </a:p>
          <a:p>
            <a:pPr algn="ctr">
              <a:lnSpc>
                <a:spcPct val="130000"/>
              </a:lnSpc>
            </a:pPr>
            <a:r>
              <a:rPr 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6.3.1</a:t>
            </a:r>
            <a:r>
              <a:rPr lang="en-US" altLang="zh-CN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4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角的概念</a:t>
            </a:r>
            <a:endParaRPr lang="zh-CN" altLang="en-US" sz="4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026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文本框 6151"/>
          <p:cNvSpPr txBox="1">
            <a:spLocks noChangeArrowheads="1"/>
          </p:cNvSpPr>
          <p:nvPr/>
        </p:nvSpPr>
        <p:spPr bwMode="auto">
          <a:xfrm>
            <a:off x="4425625" y="1082394"/>
            <a:ext cx="2040890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角的表示方法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3853357" y="2805978"/>
            <a:ext cx="4688386" cy="579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8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注意必须把顶点字母放在中间</a:t>
            </a:r>
            <a:r>
              <a:rPr lang="en-US" altLang="zh-CN" sz="24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3673146" y="1739019"/>
            <a:ext cx="5335397" cy="106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8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用三个大写字母表示，如： 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400" b="1" i="1" dirty="0" smtClean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2400" b="1" i="1" dirty="0" smtClean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 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或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400" b="1" i="1" dirty="0" smtClean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2400" b="1" i="1" dirty="0" smtClean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  <a:endParaRPr lang="en-US" altLang="zh-CN" sz="2400" b="1" dirty="0">
              <a:solidFill>
                <a:srgbClr val="292929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 bwMode="auto">
          <a:xfrm>
            <a:off x="485399" y="2499337"/>
            <a:ext cx="2763837" cy="2014538"/>
            <a:chOff x="687" y="1486"/>
            <a:chExt cx="5804" cy="4232"/>
          </a:xfrm>
        </p:grpSpPr>
        <p:grpSp>
          <p:nvGrpSpPr>
            <p:cNvPr id="21" name="组合 18"/>
            <p:cNvGrpSpPr/>
            <p:nvPr/>
          </p:nvGrpSpPr>
          <p:grpSpPr bwMode="auto">
            <a:xfrm>
              <a:off x="1446" y="2225"/>
              <a:ext cx="4308" cy="2896"/>
              <a:chOff x="1446" y="2225"/>
              <a:chExt cx="4308" cy="2896"/>
            </a:xfrm>
          </p:grpSpPr>
          <p:cxnSp>
            <p:nvCxnSpPr>
              <p:cNvPr id="25" name="直接连接符 7"/>
              <p:cNvCxnSpPr>
                <a:cxnSpLocks noChangeShapeType="1"/>
              </p:cNvCxnSpPr>
              <p:nvPr/>
            </p:nvCxnSpPr>
            <p:spPr bwMode="auto">
              <a:xfrm flipV="1">
                <a:off x="1446" y="5082"/>
                <a:ext cx="4309" cy="2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" name="直接连接符 6"/>
              <p:cNvCxnSpPr>
                <a:cxnSpLocks noChangeShapeType="1"/>
              </p:cNvCxnSpPr>
              <p:nvPr/>
            </p:nvCxnSpPr>
            <p:spPr bwMode="auto">
              <a:xfrm flipV="1">
                <a:off x="1446" y="2225"/>
                <a:ext cx="3259" cy="289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2" name="文本框 4"/>
            <p:cNvSpPr txBox="1">
              <a:spLocks noChangeArrowheads="1"/>
            </p:cNvSpPr>
            <p:nvPr/>
          </p:nvSpPr>
          <p:spPr bwMode="auto">
            <a:xfrm>
              <a:off x="4834" y="1486"/>
              <a:ext cx="892" cy="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23" name="文本框 5"/>
            <p:cNvSpPr txBox="1">
              <a:spLocks noChangeArrowheads="1"/>
            </p:cNvSpPr>
            <p:nvPr/>
          </p:nvSpPr>
          <p:spPr bwMode="auto">
            <a:xfrm>
              <a:off x="5599" y="4737"/>
              <a:ext cx="892" cy="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24" name="文本框 6"/>
            <p:cNvSpPr txBox="1">
              <a:spLocks noChangeArrowheads="1"/>
            </p:cNvSpPr>
            <p:nvPr/>
          </p:nvSpPr>
          <p:spPr bwMode="auto">
            <a:xfrm>
              <a:off x="687" y="4848"/>
              <a:ext cx="892" cy="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 dirty="0">
                  <a:latin typeface="Times New Roman" pitchFamily="18" charset="0"/>
                  <a:cs typeface="Times New Roman" pitchFamily="18" charset="0"/>
                </a:rPr>
                <a:t>O</a:t>
              </a:r>
            </a:p>
          </p:txBody>
        </p:sp>
      </p:grp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3675347" y="3345713"/>
            <a:ext cx="5424312" cy="579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8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或用一个大写字母表</a:t>
            </a:r>
            <a:r>
              <a:rPr lang="zh-CN" altLang="en-US" sz="2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示</a:t>
            </a:r>
            <a:r>
              <a:rPr lang="en-US" altLang="zh-CN" sz="2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zh-CN" altLang="en-US" sz="2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如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 </a:t>
            </a:r>
            <a:r>
              <a:rPr lang="zh-CN" altLang="en-US" sz="21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</a:p>
        </p:txBody>
      </p:sp>
      <p:grpSp>
        <p:nvGrpSpPr>
          <p:cNvPr id="30" name="组合 29"/>
          <p:cNvGrpSpPr/>
          <p:nvPr/>
        </p:nvGrpSpPr>
        <p:grpSpPr bwMode="auto">
          <a:xfrm>
            <a:off x="3929804" y="3935768"/>
            <a:ext cx="4494231" cy="1024374"/>
            <a:chOff x="4980" y="7092"/>
            <a:chExt cx="8203" cy="2158"/>
          </a:xfrm>
        </p:grpSpPr>
        <p:sp>
          <p:nvSpPr>
            <p:cNvPr id="31" name="圆角矩形标注 30"/>
            <p:cNvSpPr/>
            <p:nvPr/>
          </p:nvSpPr>
          <p:spPr>
            <a:xfrm>
              <a:off x="5046" y="7092"/>
              <a:ext cx="8072" cy="2158"/>
            </a:xfrm>
            <a:prstGeom prst="wedgeRoundRectCallout">
              <a:avLst>
                <a:gd name="adj1" fmla="val -26740"/>
                <a:gd name="adj2" fmla="val -67362"/>
                <a:gd name="adj3" fmla="val 16667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  <a:effec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68580" tIns="34290" rIns="68580" bIns="34290"/>
            <a:lstStyle/>
            <a:p>
              <a:pPr algn="r" eaLnBrk="1" hangingPunct="1">
                <a:buFont typeface="Arial" panose="020B0604020202020204" pitchFamily="34" charset="0"/>
                <a:buNone/>
                <a:defRPr/>
              </a:pPr>
              <a:endParaRPr lang="zh-CN" altLang="en-US" sz="2100" b="1" noProof="1">
                <a:solidFill>
                  <a:schemeClr val="tx2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+mn-ea"/>
              </a:endParaRPr>
            </a:p>
          </p:txBody>
        </p:sp>
        <p:sp>
          <p:nvSpPr>
            <p:cNvPr id="32" name="矩形 2"/>
            <p:cNvSpPr>
              <a:spLocks noChangeArrowheads="1"/>
            </p:cNvSpPr>
            <p:nvPr/>
          </p:nvSpPr>
          <p:spPr bwMode="auto">
            <a:xfrm>
              <a:off x="4980" y="7532"/>
              <a:ext cx="8203" cy="1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100" b="1" dirty="0">
                  <a:solidFill>
                    <a:srgbClr val="292929"/>
                  </a:solidFill>
                  <a:latin typeface="Times New Roman" pitchFamily="18" charset="0"/>
                  <a:cs typeface="Times New Roman" pitchFamily="18" charset="0"/>
                </a:rPr>
                <a:t>当两个或两个以上的角</a:t>
              </a:r>
              <a:r>
                <a:rPr lang="zh-CN" altLang="en-US" sz="2100" b="1" dirty="0" smtClean="0">
                  <a:solidFill>
                    <a:srgbClr val="292929"/>
                  </a:solidFill>
                  <a:latin typeface="Times New Roman" pitchFamily="18" charset="0"/>
                  <a:cs typeface="Times New Roman" pitchFamily="18" charset="0"/>
                </a:rPr>
                <a:t>共用一</a:t>
              </a:r>
              <a:r>
                <a:rPr lang="zh-CN" altLang="en-US" sz="2100" b="1" dirty="0">
                  <a:solidFill>
                    <a:srgbClr val="292929"/>
                  </a:solidFill>
                  <a:latin typeface="Times New Roman" pitchFamily="18" charset="0"/>
                  <a:cs typeface="Times New Roman" pitchFamily="18" charset="0"/>
                </a:rPr>
                <a:t>个顶点时，不能用一个大写字母表示．</a:t>
              </a:r>
            </a:p>
          </p:txBody>
        </p:sp>
      </p:grpSp>
      <p:grpSp>
        <p:nvGrpSpPr>
          <p:cNvPr id="33" name="组合 32"/>
          <p:cNvGrpSpPr/>
          <p:nvPr/>
        </p:nvGrpSpPr>
        <p:grpSpPr bwMode="auto">
          <a:xfrm>
            <a:off x="915844" y="3108620"/>
            <a:ext cx="2381250" cy="1082675"/>
            <a:chOff x="1476" y="2803"/>
            <a:chExt cx="5002" cy="2274"/>
          </a:xfrm>
        </p:grpSpPr>
        <p:cxnSp>
          <p:nvCxnSpPr>
            <p:cNvPr id="34" name="直接连接符 15"/>
            <p:cNvCxnSpPr>
              <a:cxnSpLocks noChangeShapeType="1"/>
            </p:cNvCxnSpPr>
            <p:nvPr/>
          </p:nvCxnSpPr>
          <p:spPr bwMode="auto">
            <a:xfrm flipV="1">
              <a:off x="1476" y="3359"/>
              <a:ext cx="4023" cy="171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文本框 16"/>
            <p:cNvSpPr txBox="1">
              <a:spLocks noChangeArrowheads="1"/>
            </p:cNvSpPr>
            <p:nvPr/>
          </p:nvSpPr>
          <p:spPr bwMode="auto">
            <a:xfrm>
              <a:off x="5586" y="2803"/>
              <a:ext cx="892" cy="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71975" y="1566957"/>
            <a:ext cx="3334529" cy="1658792"/>
            <a:chOff x="1111425" y="-1205548"/>
            <a:chExt cx="3334529" cy="1658792"/>
          </a:xfrm>
        </p:grpSpPr>
        <p:sp>
          <p:nvSpPr>
            <p:cNvPr id="3" name="云形标注 2"/>
            <p:cNvSpPr/>
            <p:nvPr/>
          </p:nvSpPr>
          <p:spPr>
            <a:xfrm>
              <a:off x="1111425" y="-1205548"/>
              <a:ext cx="3170064" cy="1658792"/>
            </a:xfrm>
            <a:prstGeom prst="cloudCallout">
              <a:avLst>
                <a:gd name="adj1" fmla="val -28618"/>
                <a:gd name="adj2" fmla="val 106943"/>
              </a:avLst>
            </a:prstGeom>
            <a:solidFill>
              <a:srgbClr val="F2F5D7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文本框 11"/>
            <p:cNvSpPr txBox="1">
              <a:spLocks noChangeArrowheads="1"/>
            </p:cNvSpPr>
            <p:nvPr/>
          </p:nvSpPr>
          <p:spPr bwMode="auto">
            <a:xfrm>
              <a:off x="1283654" y="-972390"/>
              <a:ext cx="3162300" cy="1066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3800"/>
                </a:lnSpc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rgbClr val="292929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如图，还能把</a:t>
              </a:r>
              <a:r>
                <a:rPr lang="en-US" altLang="zh-CN" sz="21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∠</a:t>
              </a:r>
              <a:r>
                <a:rPr lang="en-US" altLang="zh-CN" sz="2100" b="1" i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AOB </a:t>
              </a:r>
              <a:r>
                <a:rPr lang="zh-CN" altLang="en-US" sz="2400" b="1" dirty="0">
                  <a:solidFill>
                    <a:srgbClr val="292929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记作</a:t>
              </a:r>
              <a:r>
                <a:rPr lang="en-US" altLang="zh-CN" sz="2100" b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∠</a:t>
              </a:r>
              <a:r>
                <a:rPr lang="en-US" altLang="zh-CN" sz="2100" b="1" i="1" dirty="0"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O </a:t>
              </a:r>
              <a:r>
                <a:rPr lang="zh-CN" altLang="en-US" sz="2400" b="1" dirty="0">
                  <a:solidFill>
                    <a:srgbClr val="292929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吗？为什么？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37" name="组合 36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弧形 23"/>
          <p:cNvSpPr>
            <a:spLocks noChangeArrowheads="1"/>
          </p:cNvSpPr>
          <p:nvPr/>
        </p:nvSpPr>
        <p:spPr bwMode="auto">
          <a:xfrm rot="2340000">
            <a:off x="1412875" y="3309938"/>
            <a:ext cx="284163" cy="284162"/>
          </a:xfrm>
          <a:custGeom>
            <a:avLst/>
            <a:gdLst>
              <a:gd name="T0" fmla="*/ 80369 w 377825"/>
              <a:gd name="T1" fmla="*/ 0 h 377825"/>
              <a:gd name="T2" fmla="*/ 160739 w 377825"/>
              <a:gd name="T3" fmla="*/ 80369 h 377825"/>
              <a:gd name="T4" fmla="*/ 160349 w 377825"/>
              <a:gd name="T5" fmla="*/ 88339 h 377825"/>
              <a:gd name="T6" fmla="*/ 80369 w 377825"/>
              <a:gd name="T7" fmla="*/ 80369 h 377825"/>
              <a:gd name="T8" fmla="*/ 80369 w 377825"/>
              <a:gd name="T9" fmla="*/ 0 h 377825"/>
              <a:gd name="T10" fmla="*/ 160739 w 377825"/>
              <a:gd name="T11" fmla="*/ 80369 h 377825"/>
              <a:gd name="T12" fmla="*/ 160349 w 377825"/>
              <a:gd name="T13" fmla="*/ 88339 h 3778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77825" h="377825" stroke="0">
                <a:moveTo>
                  <a:pt x="188912" y="0"/>
                </a:moveTo>
                <a:cubicBezTo>
                  <a:pt x="293245" y="0"/>
                  <a:pt x="377824" y="84579"/>
                  <a:pt x="377824" y="188912"/>
                </a:cubicBezTo>
                <a:cubicBezTo>
                  <a:pt x="377824" y="195254"/>
                  <a:pt x="377512" y="201522"/>
                  <a:pt x="376907" y="207648"/>
                </a:cubicBezTo>
                <a:lnTo>
                  <a:pt x="188912" y="188912"/>
                </a:lnTo>
                <a:lnTo>
                  <a:pt x="188912" y="0"/>
                </a:lnTo>
                <a:close/>
              </a:path>
              <a:path w="377825" h="377825" fill="none">
                <a:moveTo>
                  <a:pt x="188912" y="0"/>
                </a:moveTo>
                <a:cubicBezTo>
                  <a:pt x="293245" y="0"/>
                  <a:pt x="377824" y="84579"/>
                  <a:pt x="377824" y="188912"/>
                </a:cubicBezTo>
                <a:cubicBezTo>
                  <a:pt x="377824" y="195254"/>
                  <a:pt x="377512" y="201522"/>
                  <a:pt x="376907" y="207648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Line 121"/>
          <p:cNvSpPr>
            <a:spLocks noChangeShapeType="1"/>
          </p:cNvSpPr>
          <p:nvPr/>
        </p:nvSpPr>
        <p:spPr bwMode="auto">
          <a:xfrm>
            <a:off x="1143000" y="5143500"/>
            <a:ext cx="3644900" cy="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4246563" y="934991"/>
            <a:ext cx="40576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用一个数字表示， 如</a:t>
            </a:r>
            <a:r>
              <a:rPr lang="zh-CN" altLang="en-US" sz="2400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1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100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4246563" y="1612854"/>
            <a:ext cx="4306887" cy="106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8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用小写希腊字母表示，</a:t>
            </a:r>
          </a:p>
          <a:p>
            <a:pPr eaLnBrk="1" hangingPunct="1">
              <a:lnSpc>
                <a:spcPts val="38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   如</a:t>
            </a:r>
            <a:r>
              <a:rPr lang="zh-CN" altLang="en-US" sz="21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100" b="1" i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α.</a:t>
            </a:r>
          </a:p>
        </p:txBody>
      </p:sp>
      <p:sp>
        <p:nvSpPr>
          <p:cNvPr id="9228" name="Rectangle 31"/>
          <p:cNvSpPr>
            <a:spLocks noChangeArrowheads="1"/>
          </p:cNvSpPr>
          <p:nvPr/>
        </p:nvSpPr>
        <p:spPr bwMode="auto">
          <a:xfrm>
            <a:off x="1771650" y="3106738"/>
            <a:ext cx="357188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α</a:t>
            </a:r>
          </a:p>
        </p:txBody>
      </p:sp>
      <p:sp>
        <p:nvSpPr>
          <p:cNvPr id="9" name="弧形 8"/>
          <p:cNvSpPr>
            <a:spLocks noChangeArrowheads="1"/>
          </p:cNvSpPr>
          <p:nvPr/>
        </p:nvSpPr>
        <p:spPr bwMode="auto">
          <a:xfrm rot="840000">
            <a:off x="1190625" y="3186113"/>
            <a:ext cx="314325" cy="314325"/>
          </a:xfrm>
          <a:custGeom>
            <a:avLst/>
            <a:gdLst>
              <a:gd name="T0" fmla="*/ 88136 w 419735"/>
              <a:gd name="T1" fmla="*/ 0 h 419735"/>
              <a:gd name="T2" fmla="*/ 176272 w 419735"/>
              <a:gd name="T3" fmla="*/ 88136 h 419735"/>
              <a:gd name="T4" fmla="*/ 175845 w 419735"/>
              <a:gd name="T5" fmla="*/ 96878 h 419735"/>
              <a:gd name="T6" fmla="*/ 88136 w 419735"/>
              <a:gd name="T7" fmla="*/ 88136 h 419735"/>
              <a:gd name="T8" fmla="*/ 88136 w 419735"/>
              <a:gd name="T9" fmla="*/ 0 h 419735"/>
              <a:gd name="T10" fmla="*/ 176272 w 419735"/>
              <a:gd name="T11" fmla="*/ 88136 h 419735"/>
              <a:gd name="T12" fmla="*/ 175845 w 419735"/>
              <a:gd name="T13" fmla="*/ 96878 h 41973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19735" h="419735" stroke="0">
                <a:moveTo>
                  <a:pt x="209867" y="0"/>
                </a:moveTo>
                <a:cubicBezTo>
                  <a:pt x="325773" y="0"/>
                  <a:pt x="419734" y="93961"/>
                  <a:pt x="419734" y="209867"/>
                </a:cubicBezTo>
                <a:cubicBezTo>
                  <a:pt x="419734" y="216912"/>
                  <a:pt x="419387" y="223876"/>
                  <a:pt x="418715" y="230682"/>
                </a:cubicBezTo>
                <a:lnTo>
                  <a:pt x="209867" y="209867"/>
                </a:lnTo>
                <a:lnTo>
                  <a:pt x="209867" y="0"/>
                </a:lnTo>
                <a:close/>
              </a:path>
              <a:path w="419735" h="419735" fill="none">
                <a:moveTo>
                  <a:pt x="209867" y="0"/>
                </a:moveTo>
                <a:cubicBezTo>
                  <a:pt x="325773" y="0"/>
                  <a:pt x="419734" y="93961"/>
                  <a:pt x="419734" y="209867"/>
                </a:cubicBezTo>
                <a:cubicBezTo>
                  <a:pt x="419734" y="216912"/>
                  <a:pt x="419387" y="223876"/>
                  <a:pt x="418715" y="230682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477963" y="2976563"/>
            <a:ext cx="33337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cxnSp>
        <p:nvCxnSpPr>
          <p:cNvPr id="39946" name="直接连接符 7"/>
          <p:cNvCxnSpPr>
            <a:cxnSpLocks noChangeShapeType="1"/>
          </p:cNvCxnSpPr>
          <p:nvPr/>
        </p:nvCxnSpPr>
        <p:spPr bwMode="auto">
          <a:xfrm flipV="1">
            <a:off x="1125538" y="3535363"/>
            <a:ext cx="2054225" cy="14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7" name="直接连接符 6"/>
          <p:cNvCxnSpPr>
            <a:cxnSpLocks noChangeShapeType="1"/>
          </p:cNvCxnSpPr>
          <p:nvPr/>
        </p:nvCxnSpPr>
        <p:spPr bwMode="auto">
          <a:xfrm flipV="1">
            <a:off x="1125538" y="1960563"/>
            <a:ext cx="1120775" cy="159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48" name="文本框 15"/>
          <p:cNvSpPr txBox="1">
            <a:spLocks noChangeArrowheads="1"/>
          </p:cNvSpPr>
          <p:nvPr/>
        </p:nvSpPr>
        <p:spPr bwMode="auto">
          <a:xfrm>
            <a:off x="2262188" y="1664712"/>
            <a:ext cx="423862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39949" name="文本框 16"/>
          <p:cNvSpPr txBox="1">
            <a:spLocks noChangeArrowheads="1"/>
          </p:cNvSpPr>
          <p:nvPr/>
        </p:nvSpPr>
        <p:spPr bwMode="auto">
          <a:xfrm>
            <a:off x="3105150" y="3371850"/>
            <a:ext cx="423863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39950" name="文本框 17"/>
          <p:cNvSpPr txBox="1">
            <a:spLocks noChangeArrowheads="1"/>
          </p:cNvSpPr>
          <p:nvPr/>
        </p:nvSpPr>
        <p:spPr bwMode="auto">
          <a:xfrm>
            <a:off x="765175" y="3424238"/>
            <a:ext cx="4254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O</a:t>
            </a:r>
          </a:p>
        </p:txBody>
      </p:sp>
      <p:grpSp>
        <p:nvGrpSpPr>
          <p:cNvPr id="39951" name="组合 20"/>
          <p:cNvGrpSpPr/>
          <p:nvPr/>
        </p:nvGrpSpPr>
        <p:grpSpPr bwMode="auto">
          <a:xfrm>
            <a:off x="1141413" y="2462213"/>
            <a:ext cx="2381250" cy="1084262"/>
            <a:chOff x="1476" y="2803"/>
            <a:chExt cx="5002" cy="2274"/>
          </a:xfrm>
        </p:grpSpPr>
        <p:cxnSp>
          <p:nvCxnSpPr>
            <p:cNvPr id="39964" name="直接连接符 21"/>
            <p:cNvCxnSpPr>
              <a:cxnSpLocks noChangeShapeType="1"/>
            </p:cNvCxnSpPr>
            <p:nvPr/>
          </p:nvCxnSpPr>
          <p:spPr bwMode="auto">
            <a:xfrm flipV="1">
              <a:off x="1476" y="3359"/>
              <a:ext cx="4023" cy="171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965" name="文本框 22"/>
            <p:cNvSpPr txBox="1">
              <a:spLocks noChangeArrowheads="1"/>
            </p:cNvSpPr>
            <p:nvPr/>
          </p:nvSpPr>
          <p:spPr bwMode="auto">
            <a:xfrm>
              <a:off x="5586" y="2803"/>
              <a:ext cx="892" cy="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 dirty="0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</p:grpSp>
      <p:grpSp>
        <p:nvGrpSpPr>
          <p:cNvPr id="26" name="组合 25"/>
          <p:cNvGrpSpPr/>
          <p:nvPr/>
        </p:nvGrpSpPr>
        <p:grpSpPr bwMode="auto">
          <a:xfrm>
            <a:off x="3668712" y="3451225"/>
            <a:ext cx="4635212" cy="1223963"/>
            <a:chOff x="6976" y="5520"/>
            <a:chExt cx="7371" cy="2569"/>
          </a:xfrm>
        </p:grpSpPr>
        <p:sp>
          <p:nvSpPr>
            <p:cNvPr id="25" name="椭圆形标注 24"/>
            <p:cNvSpPr/>
            <p:nvPr/>
          </p:nvSpPr>
          <p:spPr>
            <a:xfrm>
              <a:off x="6976" y="5520"/>
              <a:ext cx="6566" cy="2569"/>
            </a:xfrm>
            <a:prstGeom prst="wedgeEllipseCallout">
              <a:avLst>
                <a:gd name="adj1" fmla="val -27734"/>
                <a:gd name="adj2" fmla="val -107569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rgbClr val="00B0F0"/>
              </a:solidFill>
              <a:headEnd type="none" w="med" len="med"/>
              <a:tailEnd type="none" w="med" len="med"/>
            </a:ln>
            <a:effec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68580" tIns="34290" rIns="68580" bIns="34290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solidFill>
                  <a:schemeClr val="tx1"/>
                </a:solidFill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endParaRPr>
            </a:p>
          </p:txBody>
        </p:sp>
        <p:sp>
          <p:nvSpPr>
            <p:cNvPr id="39963" name="文本框 1"/>
            <p:cNvSpPr txBox="1">
              <a:spLocks noChangeArrowheads="1"/>
            </p:cNvSpPr>
            <p:nvPr/>
          </p:nvSpPr>
          <p:spPr bwMode="auto">
            <a:xfrm>
              <a:off x="7493" y="5738"/>
              <a:ext cx="6854" cy="2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dirty="0">
                  <a:solidFill>
                    <a:srgbClr val="2F2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       </a:t>
              </a:r>
              <a:r>
                <a:rPr lang="zh-CN" altLang="en-US" sz="2100" b="1" dirty="0">
                  <a:solidFill>
                    <a:srgbClr val="2F2F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用</a:t>
              </a:r>
              <a:r>
                <a:rPr lang="zh-CN" altLang="en-US" sz="2100" b="1" dirty="0">
                  <a:solidFill>
                    <a:srgbClr val="292929"/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数字或希腊字母</a:t>
              </a:r>
            </a:p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100" b="1" dirty="0">
                  <a:solidFill>
                    <a:srgbClr val="292929"/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表示角时，一定要在图形 </a:t>
              </a:r>
            </a:p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100" b="1" dirty="0">
                  <a:solidFill>
                    <a:srgbClr val="292929"/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         中用</a:t>
              </a:r>
              <a:r>
                <a:rPr lang="zh-CN" altLang="en-US" sz="2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角弧</a:t>
              </a:r>
              <a:r>
                <a:rPr lang="zh-CN" altLang="en-US" sz="2100" b="1" dirty="0">
                  <a:solidFill>
                    <a:srgbClr val="292929"/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标出</a:t>
              </a:r>
              <a:r>
                <a:rPr lang="en-US" altLang="zh-CN" sz="2100" b="1" dirty="0">
                  <a:solidFill>
                    <a:srgbClr val="292929"/>
                  </a:solidFill>
                  <a:latin typeface="Times New Roman" pitchFamily="18" charset="0"/>
                  <a:cs typeface="Times New Roman" pitchFamily="18" charset="0"/>
                  <a:sym typeface="Arial" panose="020B0604020202020204" pitchFamily="34" charset="0"/>
                </a:rPr>
                <a:t>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7178" grpId="0"/>
      <p:bldP spid="9228" grpId="0"/>
      <p:bldP spid="9" grpId="0" bldLvl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6"/>
          <p:cNvSpPr txBox="1">
            <a:spLocks noChangeArrowheads="1"/>
          </p:cNvSpPr>
          <p:nvPr/>
        </p:nvSpPr>
        <p:spPr bwMode="auto">
          <a:xfrm>
            <a:off x="1691680" y="1188904"/>
            <a:ext cx="6661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图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中有</a:t>
            </a:r>
            <a:r>
              <a:rPr lang="zh-CN" altLang="en-US" sz="2400" b="1" u="sng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　　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个角，你能把它们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表示出来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吗？</a:t>
            </a:r>
          </a:p>
        </p:txBody>
      </p:sp>
      <p:sp>
        <p:nvSpPr>
          <p:cNvPr id="11347" name="Text Box 83"/>
          <p:cNvSpPr txBox="1">
            <a:spLocks noChangeArrowheads="1"/>
          </p:cNvSpPr>
          <p:nvPr/>
        </p:nvSpPr>
        <p:spPr bwMode="auto">
          <a:xfrm>
            <a:off x="2872278" y="1175993"/>
            <a:ext cx="2714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</a:p>
        </p:txBody>
      </p:sp>
      <p:grpSp>
        <p:nvGrpSpPr>
          <p:cNvPr id="41988" name="组合 23"/>
          <p:cNvGrpSpPr/>
          <p:nvPr/>
        </p:nvGrpSpPr>
        <p:grpSpPr bwMode="auto">
          <a:xfrm>
            <a:off x="5419220" y="2093201"/>
            <a:ext cx="2293937" cy="1708150"/>
            <a:chOff x="7624" y="3561"/>
            <a:chExt cx="4817" cy="3587"/>
          </a:xfrm>
        </p:grpSpPr>
        <p:grpSp>
          <p:nvGrpSpPr>
            <p:cNvPr id="41995" name="组合 12"/>
            <p:cNvGrpSpPr/>
            <p:nvPr/>
          </p:nvGrpSpPr>
          <p:grpSpPr bwMode="auto">
            <a:xfrm rot="1320000">
              <a:off x="8633" y="3759"/>
              <a:ext cx="3383" cy="2275"/>
              <a:chOff x="1446" y="3016"/>
              <a:chExt cx="4308" cy="2896"/>
            </a:xfrm>
          </p:grpSpPr>
          <p:grpSp>
            <p:nvGrpSpPr>
              <p:cNvPr id="42000" name="组合 18"/>
              <p:cNvGrpSpPr/>
              <p:nvPr/>
            </p:nvGrpSpPr>
            <p:grpSpPr bwMode="auto">
              <a:xfrm>
                <a:off x="1446" y="3016"/>
                <a:ext cx="4308" cy="2896"/>
                <a:chOff x="1446" y="2225"/>
                <a:chExt cx="4308" cy="2896"/>
              </a:xfrm>
            </p:grpSpPr>
            <p:cxnSp>
              <p:nvCxnSpPr>
                <p:cNvPr id="42002" name="直接连接符 7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46" y="5082"/>
                  <a:ext cx="4309" cy="27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2003" name="直接连接符 6"/>
                <p:cNvCxnSpPr>
                  <a:cxnSpLocks noChangeShapeType="1"/>
                </p:cNvCxnSpPr>
                <p:nvPr/>
              </p:nvCxnSpPr>
              <p:spPr bwMode="auto">
                <a:xfrm flipV="1">
                  <a:off x="1446" y="2225"/>
                  <a:ext cx="3259" cy="2897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42001" name="直接连接符 15"/>
              <p:cNvCxnSpPr>
                <a:cxnSpLocks noChangeShapeType="1"/>
              </p:cNvCxnSpPr>
              <p:nvPr/>
            </p:nvCxnSpPr>
            <p:spPr bwMode="auto">
              <a:xfrm flipV="1">
                <a:off x="1476" y="4176"/>
                <a:ext cx="4023" cy="171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1996" name="文本框 14"/>
            <p:cNvSpPr txBox="1">
              <a:spLocks noChangeArrowheads="1"/>
            </p:cNvSpPr>
            <p:nvPr/>
          </p:nvSpPr>
          <p:spPr bwMode="auto">
            <a:xfrm>
              <a:off x="11505" y="3561"/>
              <a:ext cx="623" cy="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 dirty="0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41997" name="文本框 20"/>
            <p:cNvSpPr txBox="1">
              <a:spLocks noChangeArrowheads="1"/>
            </p:cNvSpPr>
            <p:nvPr/>
          </p:nvSpPr>
          <p:spPr bwMode="auto">
            <a:xfrm>
              <a:off x="11818" y="4778"/>
              <a:ext cx="623" cy="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E</a:t>
              </a:r>
            </a:p>
          </p:txBody>
        </p:sp>
        <p:sp>
          <p:nvSpPr>
            <p:cNvPr id="41998" name="文本框 21"/>
            <p:cNvSpPr txBox="1">
              <a:spLocks noChangeArrowheads="1"/>
            </p:cNvSpPr>
            <p:nvPr/>
          </p:nvSpPr>
          <p:spPr bwMode="auto">
            <a:xfrm>
              <a:off x="11357" y="6278"/>
              <a:ext cx="623" cy="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41999" name="文本框 22"/>
            <p:cNvSpPr txBox="1">
              <a:spLocks noChangeArrowheads="1"/>
            </p:cNvSpPr>
            <p:nvPr/>
          </p:nvSpPr>
          <p:spPr bwMode="auto">
            <a:xfrm>
              <a:off x="7624" y="4982"/>
              <a:ext cx="623" cy="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O</a:t>
              </a:r>
            </a:p>
          </p:txBody>
        </p:sp>
      </p:grpSp>
      <p:sp>
        <p:nvSpPr>
          <p:cNvPr id="12302" name="文本框 24"/>
          <p:cNvSpPr txBox="1">
            <a:spLocks noChangeArrowheads="1"/>
          </p:cNvSpPr>
          <p:nvPr/>
        </p:nvSpPr>
        <p:spPr bwMode="auto">
          <a:xfrm>
            <a:off x="1962298" y="1992563"/>
            <a:ext cx="2702361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AOE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endParaRPr lang="en-US" altLang="zh-CN" sz="2400" b="1" dirty="0" smtClean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COE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endParaRPr lang="en-US" altLang="zh-CN" sz="2400" b="1" dirty="0" smtClean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AOC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159" y="1133341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47" grpId="0"/>
      <p:bldP spid="12302" grpId="0"/>
      <p:bldP spid="1230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0"/>
          <p:cNvSpPr>
            <a:spLocks noChangeArrowheads="1"/>
          </p:cNvSpPr>
          <p:nvPr/>
        </p:nvSpPr>
        <p:spPr bwMode="auto">
          <a:xfrm>
            <a:off x="1368553" y="1081880"/>
            <a:ext cx="62167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填写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下表，将图中的角用不同方法表示出来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</a:p>
        </p:txBody>
      </p:sp>
      <p:sp>
        <p:nvSpPr>
          <p:cNvPr id="43011" name="AutoShape 14"/>
          <p:cNvSpPr>
            <a:spLocks noChangeAspect="1" noChangeArrowheads="1"/>
          </p:cNvSpPr>
          <p:nvPr/>
        </p:nvSpPr>
        <p:spPr bwMode="auto">
          <a:xfrm>
            <a:off x="1679703" y="3940967"/>
            <a:ext cx="39719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b="1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43012" name="Group 15"/>
          <p:cNvGrpSpPr/>
          <p:nvPr/>
        </p:nvGrpSpPr>
        <p:grpSpPr bwMode="auto">
          <a:xfrm>
            <a:off x="1622553" y="3940967"/>
            <a:ext cx="4679950" cy="904875"/>
            <a:chOff x="0" y="0"/>
            <a:chExt cx="7930" cy="1777"/>
          </a:xfrm>
        </p:grpSpPr>
        <p:grpSp>
          <p:nvGrpSpPr>
            <p:cNvPr id="43051" name="Group 16"/>
            <p:cNvGrpSpPr/>
            <p:nvPr/>
          </p:nvGrpSpPr>
          <p:grpSpPr bwMode="auto">
            <a:xfrm>
              <a:off x="0" y="0"/>
              <a:ext cx="7930" cy="1777"/>
              <a:chOff x="0" y="0"/>
              <a:chExt cx="7930" cy="1777"/>
            </a:xfrm>
          </p:grpSpPr>
          <p:sp>
            <p:nvSpPr>
              <p:cNvPr id="43056" name="Line 17"/>
              <p:cNvSpPr>
                <a:spLocks noChangeShapeType="1"/>
              </p:cNvSpPr>
              <p:nvPr/>
            </p:nvSpPr>
            <p:spPr bwMode="auto">
              <a:xfrm>
                <a:off x="0" y="0"/>
                <a:ext cx="7930" cy="0"/>
              </a:xfrm>
              <a:prstGeom prst="line">
                <a:avLst/>
              </a:prstGeom>
              <a:noFill/>
              <a:ln w="57150">
                <a:solidFill>
                  <a:srgbClr val="00B0F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057" name="Line 18"/>
              <p:cNvSpPr>
                <a:spLocks noChangeShapeType="1"/>
              </p:cNvSpPr>
              <p:nvPr/>
            </p:nvSpPr>
            <p:spPr bwMode="auto">
              <a:xfrm>
                <a:off x="0" y="941"/>
                <a:ext cx="7930" cy="0"/>
              </a:xfrm>
              <a:prstGeom prst="line">
                <a:avLst/>
              </a:prstGeom>
              <a:noFill/>
              <a:ln w="57150">
                <a:solidFill>
                  <a:srgbClr val="00B0F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058" name="Line 19"/>
              <p:cNvSpPr>
                <a:spLocks noChangeShapeType="1"/>
              </p:cNvSpPr>
              <p:nvPr/>
            </p:nvSpPr>
            <p:spPr bwMode="auto">
              <a:xfrm>
                <a:off x="0" y="1777"/>
                <a:ext cx="7930" cy="0"/>
              </a:xfrm>
              <a:prstGeom prst="line">
                <a:avLst/>
              </a:prstGeom>
              <a:noFill/>
              <a:ln w="57150">
                <a:solidFill>
                  <a:srgbClr val="00B0F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3052" name="Line 20"/>
            <p:cNvSpPr>
              <a:spLocks noChangeShapeType="1"/>
            </p:cNvSpPr>
            <p:nvPr/>
          </p:nvSpPr>
          <p:spPr bwMode="auto">
            <a:xfrm>
              <a:off x="1357" y="0"/>
              <a:ext cx="0" cy="1777"/>
            </a:xfrm>
            <a:prstGeom prst="line">
              <a:avLst/>
            </a:prstGeom>
            <a:noFill/>
            <a:ln w="57150">
              <a:solidFill>
                <a:srgbClr val="00B0F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053" name="Line 21"/>
            <p:cNvSpPr>
              <a:spLocks noChangeShapeType="1"/>
            </p:cNvSpPr>
            <p:nvPr/>
          </p:nvSpPr>
          <p:spPr bwMode="auto">
            <a:xfrm>
              <a:off x="3130" y="0"/>
              <a:ext cx="0" cy="1777"/>
            </a:xfrm>
            <a:prstGeom prst="line">
              <a:avLst/>
            </a:prstGeom>
            <a:noFill/>
            <a:ln w="57150">
              <a:solidFill>
                <a:srgbClr val="00B0F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054" name="Line 22"/>
            <p:cNvSpPr>
              <a:spLocks noChangeShapeType="1"/>
            </p:cNvSpPr>
            <p:nvPr/>
          </p:nvSpPr>
          <p:spPr bwMode="auto">
            <a:xfrm>
              <a:off x="4904" y="0"/>
              <a:ext cx="0" cy="1777"/>
            </a:xfrm>
            <a:prstGeom prst="line">
              <a:avLst/>
            </a:prstGeom>
            <a:noFill/>
            <a:ln w="57150">
              <a:solidFill>
                <a:srgbClr val="00B0F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055" name="Line 23"/>
            <p:cNvSpPr>
              <a:spLocks noChangeShapeType="1"/>
            </p:cNvSpPr>
            <p:nvPr/>
          </p:nvSpPr>
          <p:spPr bwMode="auto">
            <a:xfrm>
              <a:off x="6574" y="0"/>
              <a:ext cx="0" cy="1777"/>
            </a:xfrm>
            <a:prstGeom prst="line">
              <a:avLst/>
            </a:prstGeom>
            <a:noFill/>
            <a:ln w="57150">
              <a:solidFill>
                <a:srgbClr val="00B0F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3013" name="Text Box 24"/>
          <p:cNvSpPr txBox="1">
            <a:spLocks noChangeArrowheads="1"/>
          </p:cNvSpPr>
          <p:nvPr/>
        </p:nvSpPr>
        <p:spPr bwMode="auto">
          <a:xfrm>
            <a:off x="1779715" y="4021930"/>
            <a:ext cx="815975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39" tIns="14419" rIns="28839" bIns="1441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</a:p>
        </p:txBody>
      </p:sp>
      <p:sp>
        <p:nvSpPr>
          <p:cNvPr id="43014" name="Text Box 25"/>
          <p:cNvSpPr txBox="1">
            <a:spLocks noChangeArrowheads="1"/>
          </p:cNvSpPr>
          <p:nvPr/>
        </p:nvSpPr>
        <p:spPr bwMode="auto">
          <a:xfrm>
            <a:off x="3764090" y="4021930"/>
            <a:ext cx="814388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39" tIns="14419" rIns="28839" bIns="1441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</a:p>
        </p:txBody>
      </p:sp>
      <p:sp>
        <p:nvSpPr>
          <p:cNvPr id="43015" name="Text Box 26"/>
          <p:cNvSpPr txBox="1">
            <a:spLocks noChangeArrowheads="1"/>
          </p:cNvSpPr>
          <p:nvPr/>
        </p:nvSpPr>
        <p:spPr bwMode="auto">
          <a:xfrm>
            <a:off x="4768978" y="4021930"/>
            <a:ext cx="814387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39" tIns="14419" rIns="28839" bIns="1441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</a:t>
            </a:r>
          </a:p>
        </p:txBody>
      </p:sp>
      <p:sp>
        <p:nvSpPr>
          <p:cNvPr id="43016" name="Text Box 27"/>
          <p:cNvSpPr txBox="1">
            <a:spLocks noChangeArrowheads="1"/>
          </p:cNvSpPr>
          <p:nvPr/>
        </p:nvSpPr>
        <p:spPr bwMode="auto">
          <a:xfrm>
            <a:off x="5515103" y="4472780"/>
            <a:ext cx="892175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39" tIns="14419" rIns="28839" bIns="1441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BC</a:t>
            </a:r>
          </a:p>
        </p:txBody>
      </p:sp>
      <p:sp>
        <p:nvSpPr>
          <p:cNvPr id="43017" name="Text Box 28"/>
          <p:cNvSpPr txBox="1">
            <a:spLocks noChangeArrowheads="1"/>
          </p:cNvSpPr>
          <p:nvPr/>
        </p:nvSpPr>
        <p:spPr bwMode="auto">
          <a:xfrm>
            <a:off x="2495678" y="4472780"/>
            <a:ext cx="935037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39" tIns="14419" rIns="28839" bIns="1441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C</a:t>
            </a:r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1559053" y="4471192"/>
            <a:ext cx="93662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39" tIns="14419" rIns="28839" bIns="1441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BC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E</a:t>
            </a:r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5756403" y="4009230"/>
            <a:ext cx="8159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39" tIns="14419" rIns="28839" bIns="1441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</a:t>
            </a: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3548190" y="4471192"/>
            <a:ext cx="93662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39" tIns="14419" rIns="28839" bIns="1441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A</a:t>
            </a:r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4572128" y="4479130"/>
            <a:ext cx="936625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39" tIns="14419" rIns="28839" bIns="1441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A</a:t>
            </a:r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D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2733803" y="4015580"/>
            <a:ext cx="814387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39" tIns="14419" rIns="28839" bIns="1441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∠</a:t>
            </a:r>
            <a:r>
              <a:rPr lang="en-US" altLang="zh-CN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</a:t>
            </a:r>
          </a:p>
        </p:txBody>
      </p:sp>
      <p:grpSp>
        <p:nvGrpSpPr>
          <p:cNvPr id="43023" name="组合 26"/>
          <p:cNvGrpSpPr/>
          <p:nvPr/>
        </p:nvGrpSpPr>
        <p:grpSpPr bwMode="auto">
          <a:xfrm>
            <a:off x="2351215" y="1770855"/>
            <a:ext cx="3638550" cy="1938337"/>
            <a:chOff x="1943" y="3245"/>
            <a:chExt cx="7639" cy="4071"/>
          </a:xfrm>
        </p:grpSpPr>
        <p:sp>
          <p:nvSpPr>
            <p:cNvPr id="43029" name="Text Box 38"/>
            <p:cNvSpPr txBox="1">
              <a:spLocks noChangeArrowheads="1"/>
            </p:cNvSpPr>
            <p:nvPr/>
          </p:nvSpPr>
          <p:spPr bwMode="auto">
            <a:xfrm>
              <a:off x="5867" y="5568"/>
              <a:ext cx="593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6815" tIns="13407" rIns="26815" bIns="13407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100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2</a:t>
              </a:r>
            </a:p>
          </p:txBody>
        </p:sp>
        <p:sp>
          <p:nvSpPr>
            <p:cNvPr id="43030" name="Text Box 39"/>
            <p:cNvSpPr txBox="1">
              <a:spLocks noChangeArrowheads="1"/>
            </p:cNvSpPr>
            <p:nvPr/>
          </p:nvSpPr>
          <p:spPr bwMode="auto">
            <a:xfrm>
              <a:off x="6795" y="5822"/>
              <a:ext cx="935" cy="1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6815" tIns="13407" rIns="26815" bIns="13407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100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3031" name="Text Box 40"/>
            <p:cNvSpPr txBox="1">
              <a:spLocks noChangeArrowheads="1"/>
            </p:cNvSpPr>
            <p:nvPr/>
          </p:nvSpPr>
          <p:spPr bwMode="auto">
            <a:xfrm>
              <a:off x="4374" y="5848"/>
              <a:ext cx="608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6815" tIns="13407" rIns="26815" bIns="13407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100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3032" name="Text Box 41"/>
            <p:cNvSpPr txBox="1">
              <a:spLocks noChangeArrowheads="1"/>
            </p:cNvSpPr>
            <p:nvPr/>
          </p:nvSpPr>
          <p:spPr bwMode="auto">
            <a:xfrm>
              <a:off x="3048" y="5576"/>
              <a:ext cx="761" cy="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6815" tIns="13407" rIns="26815" bIns="13407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100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4</a:t>
              </a:r>
            </a:p>
          </p:txBody>
        </p:sp>
        <p:sp>
          <p:nvSpPr>
            <p:cNvPr id="43033" name="Text Box 48"/>
            <p:cNvSpPr txBox="1">
              <a:spLocks noChangeArrowheads="1"/>
            </p:cNvSpPr>
            <p:nvPr/>
          </p:nvSpPr>
          <p:spPr bwMode="auto">
            <a:xfrm>
              <a:off x="7008" y="4489"/>
              <a:ext cx="853" cy="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6815" tIns="13407" rIns="26815" bIns="13407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   </a:t>
              </a:r>
              <a:r>
                <a:rPr lang="en-US" altLang="zh-CN" sz="2100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5</a:t>
              </a:r>
            </a:p>
          </p:txBody>
        </p:sp>
        <p:grpSp>
          <p:nvGrpSpPr>
            <p:cNvPr id="43034" name="组合 25"/>
            <p:cNvGrpSpPr/>
            <p:nvPr/>
          </p:nvGrpSpPr>
          <p:grpSpPr bwMode="auto">
            <a:xfrm>
              <a:off x="1943" y="3245"/>
              <a:ext cx="7639" cy="4071"/>
              <a:chOff x="1943" y="3245"/>
              <a:chExt cx="7639" cy="4071"/>
            </a:xfrm>
          </p:grpSpPr>
          <p:sp>
            <p:nvSpPr>
              <p:cNvPr id="43035" name="Text Box 42"/>
              <p:cNvSpPr txBox="1">
                <a:spLocks noChangeArrowheads="1"/>
              </p:cNvSpPr>
              <p:nvPr/>
            </p:nvSpPr>
            <p:spPr bwMode="auto">
              <a:xfrm>
                <a:off x="8741" y="3881"/>
                <a:ext cx="841" cy="7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26815" tIns="13407" rIns="26815" bIns="13407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100" b="1" i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B</a:t>
                </a:r>
              </a:p>
            </p:txBody>
          </p:sp>
          <p:sp>
            <p:nvSpPr>
              <p:cNvPr id="43036" name="Text Box 43"/>
              <p:cNvSpPr txBox="1">
                <a:spLocks noChangeArrowheads="1"/>
              </p:cNvSpPr>
              <p:nvPr/>
            </p:nvSpPr>
            <p:spPr bwMode="auto">
              <a:xfrm>
                <a:off x="3108" y="6446"/>
                <a:ext cx="583" cy="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26815" tIns="13407" rIns="26815" bIns="13407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100" b="1" i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A</a:t>
                </a:r>
              </a:p>
            </p:txBody>
          </p:sp>
          <p:sp>
            <p:nvSpPr>
              <p:cNvPr id="43037" name="Text Box 44"/>
              <p:cNvSpPr txBox="1">
                <a:spLocks noChangeArrowheads="1"/>
              </p:cNvSpPr>
              <p:nvPr/>
            </p:nvSpPr>
            <p:spPr bwMode="auto">
              <a:xfrm>
                <a:off x="1943" y="6407"/>
                <a:ext cx="565" cy="7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26815" tIns="13407" rIns="26815" bIns="13407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100" b="1" i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D</a:t>
                </a:r>
              </a:p>
            </p:txBody>
          </p:sp>
          <p:sp>
            <p:nvSpPr>
              <p:cNvPr id="43038" name="Text Box 45"/>
              <p:cNvSpPr txBox="1">
                <a:spLocks noChangeArrowheads="1"/>
              </p:cNvSpPr>
              <p:nvPr/>
            </p:nvSpPr>
            <p:spPr bwMode="auto">
              <a:xfrm>
                <a:off x="6068" y="6433"/>
                <a:ext cx="520" cy="7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26815" tIns="13407" rIns="26815" bIns="13407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100" b="1" i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C</a:t>
                </a:r>
              </a:p>
            </p:txBody>
          </p:sp>
          <p:sp>
            <p:nvSpPr>
              <p:cNvPr id="43039" name="Text Box 46"/>
              <p:cNvSpPr txBox="1">
                <a:spLocks noChangeArrowheads="1"/>
              </p:cNvSpPr>
              <p:nvPr/>
            </p:nvSpPr>
            <p:spPr bwMode="auto">
              <a:xfrm>
                <a:off x="7383" y="6411"/>
                <a:ext cx="627" cy="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26815" tIns="13407" rIns="26815" bIns="13407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100" b="1" i="1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E</a:t>
                </a:r>
              </a:p>
            </p:txBody>
          </p:sp>
          <p:grpSp>
            <p:nvGrpSpPr>
              <p:cNvPr id="43040" name="组合 24"/>
              <p:cNvGrpSpPr/>
              <p:nvPr/>
            </p:nvGrpSpPr>
            <p:grpSpPr bwMode="auto">
              <a:xfrm>
                <a:off x="2272" y="3245"/>
                <a:ext cx="7170" cy="3576"/>
                <a:chOff x="2272" y="3245"/>
                <a:chExt cx="7170" cy="3576"/>
              </a:xfrm>
            </p:grpSpPr>
            <p:sp>
              <p:nvSpPr>
                <p:cNvPr id="43041" name="弧形 21"/>
                <p:cNvSpPr>
                  <a:spLocks noChangeArrowheads="1"/>
                </p:cNvSpPr>
                <p:nvPr/>
              </p:nvSpPr>
              <p:spPr bwMode="auto">
                <a:xfrm rot="-10140000">
                  <a:off x="7906" y="4283"/>
                  <a:ext cx="457" cy="381"/>
                </a:xfrm>
                <a:custGeom>
                  <a:avLst/>
                  <a:gdLst>
                    <a:gd name="T0" fmla="*/ 252 w 457"/>
                    <a:gd name="T1" fmla="*/ 1 h 381"/>
                    <a:gd name="T2" fmla="*/ 454 w 457"/>
                    <a:gd name="T3" fmla="*/ 166 h 381"/>
                    <a:gd name="T4" fmla="*/ 228 w 457"/>
                    <a:gd name="T5" fmla="*/ 190 h 381"/>
                    <a:gd name="T6" fmla="*/ 252 w 457"/>
                    <a:gd name="T7" fmla="*/ 1 h 381"/>
                    <a:gd name="T8" fmla="*/ 454 w 457"/>
                    <a:gd name="T9" fmla="*/ 166 h 38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57" h="381" stroke="0">
                      <a:moveTo>
                        <a:pt x="252" y="1"/>
                      </a:moveTo>
                      <a:cubicBezTo>
                        <a:pt x="357" y="10"/>
                        <a:pt x="441" y="79"/>
                        <a:pt x="454" y="166"/>
                      </a:cubicBezTo>
                      <a:lnTo>
                        <a:pt x="228" y="190"/>
                      </a:lnTo>
                      <a:lnTo>
                        <a:pt x="252" y="1"/>
                      </a:lnTo>
                      <a:close/>
                    </a:path>
                    <a:path w="457" h="381" fill="none">
                      <a:moveTo>
                        <a:pt x="252" y="1"/>
                      </a:moveTo>
                      <a:cubicBezTo>
                        <a:pt x="357" y="10"/>
                        <a:pt x="441" y="79"/>
                        <a:pt x="454" y="166"/>
                      </a:cubicBezTo>
                    </a:path>
                  </a:pathLst>
                </a:custGeom>
                <a:noFill/>
                <a:ln w="28575">
                  <a:solidFill>
                    <a:srgbClr val="FF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43042" name="组合 22"/>
                <p:cNvGrpSpPr/>
                <p:nvPr/>
              </p:nvGrpSpPr>
              <p:grpSpPr bwMode="auto">
                <a:xfrm>
                  <a:off x="2272" y="3245"/>
                  <a:ext cx="7170" cy="3577"/>
                  <a:chOff x="2272" y="3245"/>
                  <a:chExt cx="7170" cy="3577"/>
                </a:xfrm>
              </p:grpSpPr>
              <p:sp>
                <p:nvSpPr>
                  <p:cNvPr id="43044" name="弧形 14"/>
                  <p:cNvSpPr>
                    <a:spLocks noChangeArrowheads="1"/>
                  </p:cNvSpPr>
                  <p:nvPr/>
                </p:nvSpPr>
                <p:spPr bwMode="auto">
                  <a:xfrm rot="-3960000">
                    <a:off x="6024" y="6129"/>
                    <a:ext cx="595" cy="745"/>
                  </a:xfrm>
                  <a:custGeom>
                    <a:avLst/>
                    <a:gdLst>
                      <a:gd name="T0" fmla="*/ 196 w 595"/>
                      <a:gd name="T1" fmla="*/ 22 h 745"/>
                      <a:gd name="T2" fmla="*/ 297 w 595"/>
                      <a:gd name="T3" fmla="*/ 0 h 745"/>
                      <a:gd name="T4" fmla="*/ 594 w 595"/>
                      <a:gd name="T5" fmla="*/ 372 h 745"/>
                      <a:gd name="T6" fmla="*/ 587 w 595"/>
                      <a:gd name="T7" fmla="*/ 454 h 745"/>
                      <a:gd name="T8" fmla="*/ 297 w 595"/>
                      <a:gd name="T9" fmla="*/ 372 h 745"/>
                      <a:gd name="T10" fmla="*/ 196 w 595"/>
                      <a:gd name="T11" fmla="*/ 22 h 745"/>
                      <a:gd name="T12" fmla="*/ 297 w 595"/>
                      <a:gd name="T13" fmla="*/ 0 h 745"/>
                      <a:gd name="T14" fmla="*/ 594 w 595"/>
                      <a:gd name="T15" fmla="*/ 372 h 745"/>
                      <a:gd name="T16" fmla="*/ 587 w 595"/>
                      <a:gd name="T17" fmla="*/ 454 h 74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595" h="745" stroke="0">
                        <a:moveTo>
                          <a:pt x="196" y="22"/>
                        </a:moveTo>
                        <a:cubicBezTo>
                          <a:pt x="228" y="8"/>
                          <a:pt x="262" y="0"/>
                          <a:pt x="297" y="0"/>
                        </a:cubicBezTo>
                        <a:cubicBezTo>
                          <a:pt x="461" y="0"/>
                          <a:pt x="594" y="167"/>
                          <a:pt x="594" y="372"/>
                        </a:cubicBezTo>
                        <a:cubicBezTo>
                          <a:pt x="594" y="400"/>
                          <a:pt x="592" y="427"/>
                          <a:pt x="587" y="454"/>
                        </a:cubicBezTo>
                        <a:lnTo>
                          <a:pt x="297" y="372"/>
                        </a:lnTo>
                        <a:lnTo>
                          <a:pt x="196" y="22"/>
                        </a:lnTo>
                        <a:close/>
                      </a:path>
                      <a:path w="595" h="745" fill="none">
                        <a:moveTo>
                          <a:pt x="196" y="22"/>
                        </a:moveTo>
                        <a:cubicBezTo>
                          <a:pt x="228" y="8"/>
                          <a:pt x="262" y="0"/>
                          <a:pt x="297" y="0"/>
                        </a:cubicBezTo>
                        <a:cubicBezTo>
                          <a:pt x="461" y="0"/>
                          <a:pt x="594" y="167"/>
                          <a:pt x="594" y="372"/>
                        </a:cubicBezTo>
                        <a:cubicBezTo>
                          <a:pt x="594" y="400"/>
                          <a:pt x="592" y="427"/>
                          <a:pt x="587" y="454"/>
                        </a:cubicBezTo>
                      </a:path>
                    </a:pathLst>
                  </a:custGeom>
                  <a:noFill/>
                  <a:ln w="28575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3045" name="弧形 7"/>
                  <p:cNvSpPr>
                    <a:spLocks noChangeArrowheads="1"/>
                  </p:cNvSpPr>
                  <p:nvPr/>
                </p:nvSpPr>
                <p:spPr bwMode="auto">
                  <a:xfrm rot="-3960000">
                    <a:off x="3212" y="6146"/>
                    <a:ext cx="595" cy="745"/>
                  </a:xfrm>
                  <a:custGeom>
                    <a:avLst/>
                    <a:gdLst>
                      <a:gd name="T0" fmla="*/ 196 w 595"/>
                      <a:gd name="T1" fmla="*/ 22 h 745"/>
                      <a:gd name="T2" fmla="*/ 297 w 595"/>
                      <a:gd name="T3" fmla="*/ 0 h 745"/>
                      <a:gd name="T4" fmla="*/ 594 w 595"/>
                      <a:gd name="T5" fmla="*/ 372 h 745"/>
                      <a:gd name="T6" fmla="*/ 576 w 595"/>
                      <a:gd name="T7" fmla="*/ 501 h 745"/>
                      <a:gd name="T8" fmla="*/ 297 w 595"/>
                      <a:gd name="T9" fmla="*/ 372 h 745"/>
                      <a:gd name="T10" fmla="*/ 196 w 595"/>
                      <a:gd name="T11" fmla="*/ 22 h 745"/>
                      <a:gd name="T12" fmla="*/ 297 w 595"/>
                      <a:gd name="T13" fmla="*/ 0 h 745"/>
                      <a:gd name="T14" fmla="*/ 594 w 595"/>
                      <a:gd name="T15" fmla="*/ 372 h 745"/>
                      <a:gd name="T16" fmla="*/ 576 w 595"/>
                      <a:gd name="T17" fmla="*/ 501 h 74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595" h="745" stroke="0">
                        <a:moveTo>
                          <a:pt x="196" y="22"/>
                        </a:moveTo>
                        <a:cubicBezTo>
                          <a:pt x="228" y="8"/>
                          <a:pt x="262" y="0"/>
                          <a:pt x="297" y="0"/>
                        </a:cubicBezTo>
                        <a:cubicBezTo>
                          <a:pt x="461" y="0"/>
                          <a:pt x="594" y="167"/>
                          <a:pt x="594" y="372"/>
                        </a:cubicBezTo>
                        <a:cubicBezTo>
                          <a:pt x="594" y="417"/>
                          <a:pt x="588" y="461"/>
                          <a:pt x="576" y="501"/>
                        </a:cubicBezTo>
                        <a:lnTo>
                          <a:pt x="297" y="372"/>
                        </a:lnTo>
                        <a:lnTo>
                          <a:pt x="196" y="22"/>
                        </a:lnTo>
                        <a:close/>
                      </a:path>
                      <a:path w="595" h="745" fill="none">
                        <a:moveTo>
                          <a:pt x="196" y="22"/>
                        </a:moveTo>
                        <a:cubicBezTo>
                          <a:pt x="228" y="8"/>
                          <a:pt x="262" y="0"/>
                          <a:pt x="297" y="0"/>
                        </a:cubicBezTo>
                        <a:cubicBezTo>
                          <a:pt x="461" y="0"/>
                          <a:pt x="594" y="167"/>
                          <a:pt x="594" y="372"/>
                        </a:cubicBezTo>
                        <a:cubicBezTo>
                          <a:pt x="594" y="417"/>
                          <a:pt x="588" y="461"/>
                          <a:pt x="576" y="501"/>
                        </a:cubicBezTo>
                      </a:path>
                    </a:pathLst>
                  </a:custGeom>
                  <a:noFill/>
                  <a:ln w="28575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3046" name="弧形 23"/>
                  <p:cNvSpPr>
                    <a:spLocks noChangeArrowheads="1"/>
                  </p:cNvSpPr>
                  <p:nvPr/>
                </p:nvSpPr>
                <p:spPr bwMode="auto">
                  <a:xfrm rot="2340000">
                    <a:off x="3652" y="6149"/>
                    <a:ext cx="457" cy="381"/>
                  </a:xfrm>
                  <a:custGeom>
                    <a:avLst/>
                    <a:gdLst>
                      <a:gd name="T0" fmla="*/ 252 w 457"/>
                      <a:gd name="T1" fmla="*/ 1 h 381"/>
                      <a:gd name="T2" fmla="*/ 454 w 457"/>
                      <a:gd name="T3" fmla="*/ 162 h 381"/>
                      <a:gd name="T4" fmla="*/ 228 w 457"/>
                      <a:gd name="T5" fmla="*/ 190 h 381"/>
                      <a:gd name="T6" fmla="*/ 252 w 457"/>
                      <a:gd name="T7" fmla="*/ 1 h 381"/>
                      <a:gd name="T8" fmla="*/ 454 w 457"/>
                      <a:gd name="T9" fmla="*/ 162 h 38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57" h="381" stroke="0">
                        <a:moveTo>
                          <a:pt x="252" y="1"/>
                        </a:moveTo>
                        <a:cubicBezTo>
                          <a:pt x="356" y="10"/>
                          <a:pt x="438" y="77"/>
                          <a:pt x="454" y="162"/>
                        </a:cubicBezTo>
                        <a:lnTo>
                          <a:pt x="228" y="190"/>
                        </a:lnTo>
                        <a:lnTo>
                          <a:pt x="252" y="1"/>
                        </a:lnTo>
                        <a:close/>
                      </a:path>
                      <a:path w="457" h="381" fill="none">
                        <a:moveTo>
                          <a:pt x="252" y="1"/>
                        </a:moveTo>
                        <a:cubicBezTo>
                          <a:pt x="356" y="10"/>
                          <a:pt x="438" y="77"/>
                          <a:pt x="454" y="162"/>
                        </a:cubicBezTo>
                      </a:path>
                    </a:pathLst>
                  </a:custGeom>
                  <a:noFill/>
                  <a:ln w="28575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grpSp>
                <p:nvGrpSpPr>
                  <p:cNvPr id="43047" name="组合 1"/>
                  <p:cNvGrpSpPr/>
                  <p:nvPr/>
                </p:nvGrpSpPr>
                <p:grpSpPr bwMode="auto">
                  <a:xfrm>
                    <a:off x="2272" y="3244"/>
                    <a:ext cx="7170" cy="3227"/>
                    <a:chOff x="7569" y="2429"/>
                    <a:chExt cx="6277" cy="2697"/>
                  </a:xfrm>
                </p:grpSpPr>
                <p:sp>
                  <p:nvSpPr>
                    <p:cNvPr id="43048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569" y="5125"/>
                      <a:ext cx="4790" cy="1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 b="1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3049" name="Line 3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8582" y="3128"/>
                      <a:ext cx="4572" cy="199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 b="1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3050" name="Line 3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1125" y="2429"/>
                      <a:ext cx="2721" cy="2696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 b="1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43043" name="弧形 20"/>
                <p:cNvSpPr>
                  <a:spLocks noChangeArrowheads="1"/>
                </p:cNvSpPr>
                <p:nvPr/>
              </p:nvSpPr>
              <p:spPr bwMode="auto">
                <a:xfrm rot="2340000">
                  <a:off x="6276" y="6139"/>
                  <a:ext cx="465" cy="381"/>
                </a:xfrm>
                <a:custGeom>
                  <a:avLst/>
                  <a:gdLst>
                    <a:gd name="T0" fmla="*/ 256 w 465"/>
                    <a:gd name="T1" fmla="*/ 1 h 381"/>
                    <a:gd name="T2" fmla="*/ 461 w 465"/>
                    <a:gd name="T3" fmla="*/ 161 h 381"/>
                    <a:gd name="T4" fmla="*/ 232 w 465"/>
                    <a:gd name="T5" fmla="*/ 190 h 381"/>
                    <a:gd name="T6" fmla="*/ 256 w 465"/>
                    <a:gd name="T7" fmla="*/ 1 h 381"/>
                    <a:gd name="T8" fmla="*/ 461 w 465"/>
                    <a:gd name="T9" fmla="*/ 161 h 38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65" h="381" stroke="0">
                      <a:moveTo>
                        <a:pt x="256" y="1"/>
                      </a:moveTo>
                      <a:cubicBezTo>
                        <a:pt x="361" y="10"/>
                        <a:pt x="446" y="76"/>
                        <a:pt x="461" y="161"/>
                      </a:cubicBezTo>
                      <a:lnTo>
                        <a:pt x="232" y="190"/>
                      </a:lnTo>
                      <a:lnTo>
                        <a:pt x="256" y="1"/>
                      </a:lnTo>
                      <a:close/>
                    </a:path>
                    <a:path w="465" h="381" fill="none">
                      <a:moveTo>
                        <a:pt x="256" y="1"/>
                      </a:moveTo>
                      <a:cubicBezTo>
                        <a:pt x="361" y="10"/>
                        <a:pt x="446" y="76"/>
                        <a:pt x="461" y="161"/>
                      </a:cubicBezTo>
                    </a:path>
                  </a:pathLst>
                </a:custGeom>
                <a:noFill/>
                <a:ln w="28575">
                  <a:solidFill>
                    <a:srgbClr val="FF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66" y="1026168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495" y="1774098"/>
            <a:ext cx="3055938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386" y="3597849"/>
            <a:ext cx="1633538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 Box 12"/>
          <p:cNvSpPr txBox="1">
            <a:spLocks noChangeArrowheads="1"/>
          </p:cNvSpPr>
          <p:nvPr/>
        </p:nvSpPr>
        <p:spPr bwMode="auto">
          <a:xfrm>
            <a:off x="1967777" y="4279106"/>
            <a:ext cx="2619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+mn-lt"/>
              </a:rPr>
              <a:t>角的度量工具：</a:t>
            </a:r>
          </a:p>
        </p:txBody>
      </p:sp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4204564" y="4279106"/>
            <a:ext cx="1133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+mn-lt"/>
              </a:rPr>
              <a:t>量角器</a:t>
            </a:r>
          </a:p>
        </p:txBody>
      </p:sp>
      <p:sp>
        <p:nvSpPr>
          <p:cNvPr id="15378" name="Text Box 12"/>
          <p:cNvSpPr txBox="1">
            <a:spLocks noChangeArrowheads="1"/>
          </p:cNvSpPr>
          <p:nvPr/>
        </p:nvSpPr>
        <p:spPr bwMode="auto">
          <a:xfrm>
            <a:off x="2125813" y="3550224"/>
            <a:ext cx="35671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怎么知道这个角的大小？</a:t>
            </a:r>
          </a:p>
        </p:txBody>
      </p:sp>
      <p:grpSp>
        <p:nvGrpSpPr>
          <p:cNvPr id="15379" name="Group 9"/>
          <p:cNvGrpSpPr/>
          <p:nvPr/>
        </p:nvGrpSpPr>
        <p:grpSpPr bwMode="auto">
          <a:xfrm rot="-600000">
            <a:off x="4518025" y="2149475"/>
            <a:ext cx="1443038" cy="993775"/>
            <a:chOff x="741" y="1500"/>
            <a:chExt cx="1237" cy="1170"/>
          </a:xfrm>
        </p:grpSpPr>
        <p:sp>
          <p:nvSpPr>
            <p:cNvPr id="44049" name="Line 7"/>
            <p:cNvSpPr>
              <a:spLocks noChangeShapeType="1"/>
            </p:cNvSpPr>
            <p:nvPr/>
          </p:nvSpPr>
          <p:spPr bwMode="auto">
            <a:xfrm flipV="1">
              <a:off x="749" y="1500"/>
              <a:ext cx="1161" cy="8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+mn-lt"/>
              </a:endParaRPr>
            </a:p>
          </p:txBody>
        </p:sp>
        <p:sp>
          <p:nvSpPr>
            <p:cNvPr id="44050" name="Line 8"/>
            <p:cNvSpPr>
              <a:spLocks noChangeShapeType="1"/>
            </p:cNvSpPr>
            <p:nvPr/>
          </p:nvSpPr>
          <p:spPr bwMode="auto">
            <a:xfrm>
              <a:off x="741" y="2373"/>
              <a:ext cx="1237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+mn-lt"/>
              </a:endParaRPr>
            </a:p>
          </p:txBody>
        </p:sp>
      </p:grpSp>
      <p:sp>
        <p:nvSpPr>
          <p:cNvPr id="44036" name="文本框 6151"/>
          <p:cNvSpPr txBox="1">
            <a:spLocks noChangeArrowheads="1"/>
          </p:cNvSpPr>
          <p:nvPr/>
        </p:nvSpPr>
        <p:spPr bwMode="auto">
          <a:xfrm>
            <a:off x="4451893" y="1084580"/>
            <a:ext cx="1422400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+mn-lt"/>
                <a:ea typeface="黑体" panose="02010609060101010101" pitchFamily="49" charset="-122"/>
                <a:sym typeface="宋体" panose="02010600030101010101" pitchFamily="2" charset="-122"/>
              </a:rPr>
              <a:t>角的度量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1851670"/>
            <a:ext cx="1182688" cy="16938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16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18" name="组合 17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活动三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0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  <p:bldP spid="153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图片 2" descr="tim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603" y="956677"/>
            <a:ext cx="2435713" cy="2346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8" name="文本框 4"/>
          <p:cNvSpPr txBox="1">
            <a:spLocks noChangeArrowheads="1"/>
          </p:cNvSpPr>
          <p:nvPr/>
        </p:nvSpPr>
        <p:spPr bwMode="auto">
          <a:xfrm>
            <a:off x="357054" y="1135686"/>
            <a:ext cx="4214945" cy="3503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ts val="3800"/>
              </a:lnSpc>
              <a:buFont typeface="Arial" panose="020B0604020202020204" pitchFamily="34" charset="0"/>
              <a:buNone/>
              <a:defRPr/>
            </a:pPr>
            <a:r>
              <a:rPr lang="en-US" altLang="zh-CN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2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</a:t>
            </a:r>
            <a:r>
              <a:rPr lang="zh-CN" altLang="zh-CN" sz="22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我们</a:t>
            </a:r>
            <a:r>
              <a:rPr lang="zh-CN" altLang="zh-CN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常用量角器量角，度、分、秒是常用的角的度量单位</a:t>
            </a:r>
            <a:r>
              <a:rPr lang="en-US" altLang="zh-CN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zh-CN" altLang="en-US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把一个周角 </a:t>
            </a:r>
            <a:r>
              <a:rPr lang="en-US" altLang="zh-CN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360</a:t>
            </a:r>
            <a:r>
              <a:rPr lang="zh-CN" altLang="en-US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等分，每一份就是 </a:t>
            </a:r>
            <a:r>
              <a:rPr lang="en-US" altLang="zh-CN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度</a:t>
            </a:r>
            <a:r>
              <a:rPr lang="zh-CN" altLang="en-US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的角，记作</a:t>
            </a:r>
            <a:r>
              <a:rPr lang="en-US" altLang="zh-CN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  <a:r>
              <a:rPr lang="zh-CN" altLang="en-US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把 </a:t>
            </a:r>
            <a:r>
              <a:rPr lang="en-US" altLang="zh-CN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zh-CN" altLang="en-US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度的角 </a:t>
            </a:r>
            <a:r>
              <a:rPr lang="en-US" altLang="zh-CN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zh-CN" altLang="en-US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等分，每一份叫做</a:t>
            </a:r>
            <a:r>
              <a:rPr lang="en-US" altLang="zh-CN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分</a:t>
            </a:r>
            <a:r>
              <a:rPr lang="zh-CN" altLang="en-US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的角，记作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1′</a:t>
            </a:r>
            <a:r>
              <a:rPr lang="zh-CN" altLang="en-US" sz="2200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  <a:r>
              <a:rPr lang="zh-CN" altLang="en-US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把</a:t>
            </a:r>
            <a:r>
              <a:rPr lang="en-US" altLang="zh-CN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分的角 </a:t>
            </a:r>
            <a:r>
              <a:rPr lang="en-US" altLang="zh-CN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zh-CN" altLang="en-US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等分，每一份叫做</a:t>
            </a:r>
            <a:r>
              <a:rPr lang="en-US" altLang="zh-CN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zh-CN" altLang="en-US" sz="2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秒</a:t>
            </a:r>
            <a:r>
              <a:rPr lang="zh-CN" altLang="en-US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的角，记作</a:t>
            </a:r>
            <a:r>
              <a:rPr lang="en-US" altLang="zh-CN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1″</a:t>
            </a:r>
            <a:r>
              <a:rPr lang="en-US" altLang="zh-CN" sz="22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535488" y="3303588"/>
            <a:ext cx="4535487" cy="577081"/>
          </a:xfrm>
          <a:prstGeom prst="rect">
            <a:avLst/>
          </a:prstGeom>
          <a:solidFill>
            <a:srgbClr val="D6F5F5"/>
          </a:solidFill>
          <a:ln w="9525">
            <a:solidFill>
              <a:srgbClr val="00B0F0"/>
            </a:solidFill>
            <a:rou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周角＝</a:t>
            </a:r>
            <a:r>
              <a:rPr lang="zh-CN" altLang="en-US" sz="2100" b="1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　　　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°；</a:t>
            </a:r>
            <a:r>
              <a:rPr lang="en-US" altLang="zh-CN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平角＝</a:t>
            </a:r>
            <a:r>
              <a:rPr lang="zh-CN" altLang="en-US" sz="2100" b="1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　　　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°</a:t>
            </a:r>
            <a:r>
              <a:rPr lang="en-US" altLang="zh-CN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5575300" y="3371850"/>
            <a:ext cx="785813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360</a:t>
            </a:r>
          </a:p>
        </p:txBody>
      </p:sp>
      <p:sp>
        <p:nvSpPr>
          <p:cNvPr id="19459" name="Text Box 14"/>
          <p:cNvSpPr txBox="1">
            <a:spLocks noChangeArrowheads="1"/>
          </p:cNvSpPr>
          <p:nvPr/>
        </p:nvSpPr>
        <p:spPr bwMode="auto">
          <a:xfrm>
            <a:off x="7891463" y="3379788"/>
            <a:ext cx="6667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180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5102225" y="4060825"/>
            <a:ext cx="3648668" cy="577081"/>
          </a:xfrm>
          <a:prstGeom prst="rect">
            <a:avLst/>
          </a:prstGeom>
          <a:solidFill>
            <a:srgbClr val="D6F5F5"/>
          </a:solidFill>
          <a:ln w="9525">
            <a:solidFill>
              <a:srgbClr val="00B0F0"/>
            </a:solidFill>
            <a:rou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°＝</a:t>
            </a:r>
            <a:r>
              <a:rPr lang="zh-CN" altLang="en-US" sz="2100" b="1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　　　</a:t>
            </a:r>
            <a:r>
              <a:rPr lang="en-US" altLang="zh-CN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′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  <a:r>
              <a:rPr lang="en-US" altLang="zh-CN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1′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zh-CN" altLang="en-US" sz="2100" b="1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　　　</a:t>
            </a:r>
            <a:r>
              <a:rPr lang="en-US" altLang="zh-CN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″.</a:t>
            </a:r>
          </a:p>
        </p:txBody>
      </p:sp>
      <p:sp>
        <p:nvSpPr>
          <p:cNvPr id="19461" name="Text Box 14"/>
          <p:cNvSpPr txBox="1">
            <a:spLocks noChangeArrowheads="1"/>
          </p:cNvSpPr>
          <p:nvPr/>
        </p:nvSpPr>
        <p:spPr bwMode="auto">
          <a:xfrm>
            <a:off x="6069013" y="4141788"/>
            <a:ext cx="53975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</p:txBody>
      </p:sp>
      <p:sp>
        <p:nvSpPr>
          <p:cNvPr id="19462" name="Text Box 14"/>
          <p:cNvSpPr txBox="1">
            <a:spLocks noChangeArrowheads="1"/>
          </p:cNvSpPr>
          <p:nvPr/>
        </p:nvSpPr>
        <p:spPr bwMode="auto">
          <a:xfrm>
            <a:off x="7575550" y="4149725"/>
            <a:ext cx="53975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459" grpId="0"/>
      <p:bldP spid="19460" grpId="0" bldLvl="0" animBg="1"/>
      <p:bldP spid="19461" grpId="0"/>
      <p:bldP spid="194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/>
        </p:nvSpPr>
        <p:spPr bwMode="auto">
          <a:xfrm>
            <a:off x="865214" y="1575594"/>
            <a:ext cx="47593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度分秒的互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化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)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 57.32°=</a:t>
            </a:r>
            <a:r>
              <a:rPr lang="en-US" altLang="zh-CN" sz="2400" b="1" u="sng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zh-CN" altLang="en-US" sz="2400" b="1" u="sng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′</a:t>
            </a:r>
            <a:r>
              <a:rPr lang="en-US" altLang="zh-CN" sz="2400" b="1" u="sng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″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；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21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65214" y="2754117"/>
            <a:ext cx="6169025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解析：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57.32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=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57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+0.32×60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′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                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=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57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+19.2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′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              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=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57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19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′+0.2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×60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″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                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=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57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19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′12″</a:t>
            </a:r>
          </a:p>
        </p:txBody>
      </p:sp>
      <p:sp>
        <p:nvSpPr>
          <p:cNvPr id="20484" name="文本框 5"/>
          <p:cNvSpPr txBox="1">
            <a:spLocks noChangeArrowheads="1"/>
          </p:cNvSpPr>
          <p:nvPr/>
        </p:nvSpPr>
        <p:spPr bwMode="auto">
          <a:xfrm>
            <a:off x="5357067" y="1667873"/>
            <a:ext cx="3622791" cy="148521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       </a:t>
            </a:r>
            <a:r>
              <a:rPr lang="zh-CN" altLang="en-US" sz="21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按</a:t>
            </a:r>
            <a:r>
              <a:rPr lang="en-US" altLang="zh-CN" sz="21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1°</a:t>
            </a:r>
            <a:r>
              <a:rPr lang="zh-CN" altLang="en-US" sz="21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＝</a:t>
            </a:r>
            <a:r>
              <a:rPr lang="en-US" altLang="zh-CN" sz="21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60′</a:t>
            </a:r>
            <a:r>
              <a:rPr lang="zh-CN" altLang="en-US" sz="21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，</a:t>
            </a:r>
            <a:r>
              <a:rPr lang="en-US" altLang="zh-CN" sz="21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1′</a:t>
            </a:r>
            <a:r>
              <a:rPr lang="zh-CN" altLang="en-US" sz="21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＝</a:t>
            </a:r>
            <a:r>
              <a:rPr lang="en-US" altLang="zh-CN" sz="21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60″</a:t>
            </a:r>
            <a:r>
              <a:rPr lang="zh-CN" altLang="en-US" sz="21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，先把度化成分，再把分化成秒</a:t>
            </a:r>
            <a:r>
              <a:rPr lang="en-US" altLang="zh-CN" sz="21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.</a:t>
            </a:r>
            <a:r>
              <a:rPr lang="zh-CN" altLang="en-US" sz="21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</a:t>
            </a:r>
            <a:r>
              <a:rPr lang="en-US" altLang="zh-CN" sz="21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(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小数化整数</a:t>
            </a:r>
            <a:r>
              <a:rPr lang="en-US" altLang="zh-CN" sz="21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)</a:t>
            </a:r>
          </a:p>
        </p:txBody>
      </p:sp>
      <p:grpSp>
        <p:nvGrpSpPr>
          <p:cNvPr id="6" name="组合 5"/>
          <p:cNvGrpSpPr/>
          <p:nvPr/>
        </p:nvGrpSpPr>
        <p:grpSpPr bwMode="auto">
          <a:xfrm>
            <a:off x="3172012" y="2214434"/>
            <a:ext cx="1916782" cy="461674"/>
            <a:chOff x="5715" y="3343"/>
            <a:chExt cx="3248" cy="967"/>
          </a:xfrm>
        </p:grpSpPr>
        <p:sp>
          <p:nvSpPr>
            <p:cNvPr id="46100" name="文本框 2"/>
            <p:cNvSpPr txBox="1">
              <a:spLocks noChangeArrowheads="1"/>
            </p:cNvSpPr>
            <p:nvPr/>
          </p:nvSpPr>
          <p:spPr bwMode="auto">
            <a:xfrm>
              <a:off x="5715" y="3343"/>
              <a:ext cx="1007" cy="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57</a:t>
              </a:r>
            </a:p>
          </p:txBody>
        </p:sp>
        <p:sp>
          <p:nvSpPr>
            <p:cNvPr id="46101" name="文本框 3"/>
            <p:cNvSpPr txBox="1">
              <a:spLocks noChangeArrowheads="1"/>
            </p:cNvSpPr>
            <p:nvPr/>
          </p:nvSpPr>
          <p:spPr bwMode="auto">
            <a:xfrm>
              <a:off x="7052" y="3343"/>
              <a:ext cx="1007" cy="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</a:p>
          </p:txBody>
        </p:sp>
        <p:sp>
          <p:nvSpPr>
            <p:cNvPr id="46102" name="文本框 4"/>
            <p:cNvSpPr txBox="1">
              <a:spLocks noChangeArrowheads="1"/>
            </p:cNvSpPr>
            <p:nvPr/>
          </p:nvSpPr>
          <p:spPr bwMode="auto">
            <a:xfrm>
              <a:off x="7956" y="3343"/>
              <a:ext cx="1007" cy="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52561" y="1081881"/>
            <a:ext cx="4616450" cy="493713"/>
            <a:chOff x="736600" y="581025"/>
            <a:chExt cx="4616450" cy="493713"/>
          </a:xfrm>
        </p:grpSpPr>
        <p:grpSp>
          <p:nvGrpSpPr>
            <p:cNvPr id="46086" name="组合 6"/>
            <p:cNvGrpSpPr/>
            <p:nvPr/>
          </p:nvGrpSpPr>
          <p:grpSpPr bwMode="auto">
            <a:xfrm>
              <a:off x="736600" y="581025"/>
              <a:ext cx="1858963" cy="492125"/>
              <a:chOff x="427462" y="558483"/>
              <a:chExt cx="1858351" cy="492443"/>
            </a:xfrm>
          </p:grpSpPr>
          <p:grpSp>
            <p:nvGrpSpPr>
              <p:cNvPr id="46093" name="组合 5"/>
              <p:cNvGrpSpPr/>
              <p:nvPr/>
            </p:nvGrpSpPr>
            <p:grpSpPr bwMode="auto">
              <a:xfrm>
                <a:off x="468915" y="591581"/>
                <a:ext cx="1816898" cy="426248"/>
                <a:chOff x="2177651" y="-557614"/>
                <a:chExt cx="1816898" cy="426248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2177459" y="-557353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b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2507550" y="-557353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b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2837642" y="-557353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b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3167733" y="-557353"/>
                  <a:ext cx="426897" cy="425725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b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3567652" y="-557353"/>
                  <a:ext cx="426897" cy="425725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b="1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6094" name="文本框 11"/>
              <p:cNvSpPr txBox="1">
                <a:spLocks noChangeArrowheads="1"/>
              </p:cNvSpPr>
              <p:nvPr/>
            </p:nvSpPr>
            <p:spPr bwMode="auto">
              <a:xfrm>
                <a:off x="427462" y="558483"/>
                <a:ext cx="1829953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dist">
                  <a:buFont typeface="Arial" panose="020B0604020202020204" pitchFamily="34" charset="0"/>
                  <a:buNone/>
                </a:pPr>
                <a:r>
                  <a:rPr lang="zh-CN" altLang="en-US" sz="26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素养考点 </a:t>
                </a:r>
                <a:r>
                  <a:rPr lang="en-US" altLang="zh-CN" sz="26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zh-CN" altLang="en-US" sz="26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6087" name="文本框 4"/>
            <p:cNvSpPr txBox="1">
              <a:spLocks noChangeArrowheads="1"/>
            </p:cNvSpPr>
            <p:nvPr/>
          </p:nvSpPr>
          <p:spPr bwMode="auto">
            <a:xfrm>
              <a:off x="2806700" y="614363"/>
              <a:ext cx="254635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度分秒的转化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/>
        </p:nvSpPr>
        <p:spPr bwMode="auto">
          <a:xfrm>
            <a:off x="928260" y="1073076"/>
            <a:ext cx="47593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)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 17°6′36″=</a:t>
            </a:r>
            <a:r>
              <a:rPr lang="en-US" altLang="zh-CN" sz="2400" b="1" u="sng" dirty="0">
                <a:latin typeface="Times New Roman" pitchFamily="18" charset="0"/>
                <a:cs typeface="Times New Roman" pitchFamily="18" charset="0"/>
              </a:rPr>
              <a:t>	         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°. </a:t>
            </a:r>
            <a:endParaRPr lang="en-US" altLang="zh-CN" sz="24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172191" y="1073076"/>
            <a:ext cx="9128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17.11</a:t>
            </a:r>
          </a:p>
        </p:txBody>
      </p:sp>
      <p:sp>
        <p:nvSpPr>
          <p:cNvPr id="47118" name="文本框 2"/>
          <p:cNvSpPr txBox="1">
            <a:spLocks noChangeArrowheads="1"/>
          </p:cNvSpPr>
          <p:nvPr/>
        </p:nvSpPr>
        <p:spPr bwMode="auto">
          <a:xfrm>
            <a:off x="956792" y="1922389"/>
            <a:ext cx="4930775" cy="249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解析</a:t>
            </a:r>
            <a:r>
              <a:rPr lang="en-US" altLang="zh-CN" sz="2400" b="1" dirty="0" smtClean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: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17°6′36″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  <a:sym typeface="Arial" panose="020B0604020202020204" pitchFamily="34" charset="0"/>
              </a:rPr>
              <a:t>      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17°+6′+       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′</a:t>
            </a:r>
            <a:endParaRPr lang="en-US" altLang="zh-CN" sz="2400" b="1" dirty="0">
              <a:latin typeface="Times New Roman" pitchFamily="18" charset="0"/>
              <a:cs typeface="Times New Roman" pitchFamily="18" charset="0"/>
              <a:sym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 =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17°+6.6′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 =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17</a:t>
            </a:r>
            <a:r>
              <a:rPr lang="en-US" altLang="zh-CN" sz="2000" b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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+       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°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       =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宋体" panose="02010600030101010101" pitchFamily="2" charset="-122"/>
              </a:rPr>
              <a:t>17.11</a:t>
            </a:r>
            <a:r>
              <a:rPr lang="en-US" altLang="zh-CN" sz="2000" b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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.</a:t>
            </a:r>
            <a:endParaRPr lang="en-US" altLang="zh-CN" sz="2400" b="1" dirty="0">
              <a:latin typeface="Times New Roman" pitchFamily="18" charset="0"/>
              <a:cs typeface="Times New Roman" pitchFamily="18" charset="0"/>
              <a:sym typeface="宋体" panose="02010600030101010101" pitchFamily="2" charset="-122"/>
            </a:endParaRPr>
          </a:p>
        </p:txBody>
      </p:sp>
      <p:graphicFrame>
        <p:nvGraphicFramePr>
          <p:cNvPr id="47119" name="对象 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4671597"/>
              </p:ext>
            </p:extLst>
          </p:nvPr>
        </p:nvGraphicFramePr>
        <p:xfrm>
          <a:off x="2958238" y="2404472"/>
          <a:ext cx="499409" cy="587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00" r:id="rId3" imgW="368300" imgH="431800" progId="Equation.KSEE3">
                  <p:embed/>
                </p:oleObj>
              </mc:Choice>
              <mc:Fallback>
                <p:oleObj r:id="rId3" imgW="368300" imgH="431800" progId="Equation.KSEE3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8238" y="2404472"/>
                        <a:ext cx="499409" cy="5874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20" name="对象 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1254222"/>
              </p:ext>
            </p:extLst>
          </p:nvPr>
        </p:nvGraphicFramePr>
        <p:xfrm>
          <a:off x="2350758" y="3397249"/>
          <a:ext cx="550350" cy="587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01" r:id="rId5" imgW="405765" imgH="431800" progId="Equation.KSEE3">
                  <p:embed/>
                </p:oleObj>
              </mc:Choice>
              <mc:Fallback>
                <p:oleObj r:id="rId5" imgW="405765" imgH="431800" progId="Equation.KSEE3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0758" y="3397249"/>
                        <a:ext cx="550350" cy="5874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组合 10"/>
          <p:cNvGrpSpPr/>
          <p:nvPr/>
        </p:nvGrpSpPr>
        <p:grpSpPr bwMode="auto">
          <a:xfrm>
            <a:off x="4499992" y="1851670"/>
            <a:ext cx="4146550" cy="1685031"/>
            <a:chOff x="2680" y="4754"/>
            <a:chExt cx="12340" cy="2203"/>
          </a:xfrm>
        </p:grpSpPr>
        <p:sp>
          <p:nvSpPr>
            <p:cNvPr id="47116" name="文本框 5"/>
            <p:cNvSpPr txBox="1">
              <a:spLocks noChangeArrowheads="1"/>
            </p:cNvSpPr>
            <p:nvPr/>
          </p:nvSpPr>
          <p:spPr bwMode="auto">
            <a:xfrm>
              <a:off x="2680" y="4754"/>
              <a:ext cx="12340" cy="2203"/>
            </a:xfrm>
            <a:prstGeom prst="rect">
              <a:avLst/>
            </a:prstGeom>
            <a:noFill/>
            <a:ln w="19050">
              <a:solidFill>
                <a:srgbClr val="00B05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Clr>
                  <a:schemeClr val="hlink"/>
                </a:buClr>
                <a:buSzPct val="75000"/>
                <a:buFont typeface="Wingdings" panose="05000000000000000000" pitchFamily="2" charset="2"/>
                <a:buNone/>
              </a:pPr>
              <a:r>
                <a:rPr lang="en-US" altLang="zh-CN" sz="2400" b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宋体" panose="02010600030101010101" pitchFamily="2" charset="-122"/>
                </a:rPr>
                <a:t>       </a:t>
              </a:r>
              <a:r>
                <a:rPr lang="zh-CN" altLang="en-US" sz="2400" b="1" dirty="0" smtClean="0"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按</a:t>
              </a:r>
              <a:r>
                <a:rPr lang="en-US" altLang="zh-CN" sz="2400" b="1" dirty="0"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1″</a:t>
              </a:r>
              <a:r>
                <a:rPr lang="zh-CN" altLang="en-US" sz="2400" b="1" dirty="0" smtClean="0"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＝        </a:t>
              </a:r>
              <a:r>
                <a:rPr lang="en-US" altLang="zh-CN" sz="2400" b="1" dirty="0" smtClean="0"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′</a:t>
              </a:r>
              <a:r>
                <a:rPr lang="zh-CN" altLang="en-US" sz="2400" b="1" dirty="0"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，</a:t>
              </a:r>
              <a:r>
                <a:rPr lang="en-US" altLang="zh-CN" sz="2400" b="1" dirty="0"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1′</a:t>
              </a:r>
              <a:r>
                <a:rPr lang="zh-CN" altLang="en-US" sz="2400" b="1" dirty="0"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＝       </a:t>
              </a:r>
              <a:r>
                <a:rPr lang="en-US" altLang="zh-CN" sz="2400" b="1" dirty="0"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°</a:t>
              </a:r>
              <a:r>
                <a:rPr lang="zh-CN" altLang="en-US" sz="2400" b="1" dirty="0"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先把秒化成分，再把分化成度</a:t>
              </a:r>
              <a:r>
                <a:rPr lang="en-US" altLang="zh-CN" sz="2400" b="1" dirty="0"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.</a:t>
              </a:r>
              <a:r>
                <a:rPr lang="zh-CN" altLang="en-US" sz="2400" b="1" dirty="0"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(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整数化小数</a:t>
              </a:r>
              <a:r>
                <a:rPr lang="en-US" altLang="zh-CN" sz="2400" b="1" dirty="0">
                  <a:latin typeface="Times New Roman" pitchFamily="18" charset="0"/>
                  <a:cs typeface="Times New Roman" pitchFamily="18" charset="0"/>
                  <a:sym typeface="宋体" panose="02010600030101010101" pitchFamily="2" charset="-122"/>
                </a:rPr>
                <a:t>)</a:t>
              </a:r>
            </a:p>
          </p:txBody>
        </p:sp>
        <p:graphicFrame>
          <p:nvGraphicFramePr>
            <p:cNvPr id="47117" name="对象 6">
              <a:hlinkClick r:id="" action="ppaction://ole?verb=1"/>
            </p:cNvPr>
            <p:cNvGraphicFramePr>
              <a:graphicFrameLocks noChangeAspect="1"/>
            </p:cNvGraphicFramePr>
            <p:nvPr/>
          </p:nvGraphicFramePr>
          <p:xfrm>
            <a:off x="7440" y="4820"/>
            <a:ext cx="1432" cy="7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502" name="Equation" r:id="rId7" imgW="8839200" imgH="10363200" progId="Equation.DSMT4">
                    <p:embed/>
                  </p:oleObj>
                </mc:Choice>
                <mc:Fallback>
                  <p:oleObj name="Equation" r:id="rId7" imgW="8839200" imgH="10363200" progId="Equation.DSMT4">
                    <p:embed/>
                    <p:pic>
                      <p:nvPicPr>
                        <p:cNvPr id="0" name="对象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40" y="4820"/>
                          <a:ext cx="1432" cy="79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7111" name="对象 6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1441364"/>
              </p:ext>
            </p:extLst>
          </p:nvPr>
        </p:nvGraphicFramePr>
        <p:xfrm>
          <a:off x="7628282" y="1876837"/>
          <a:ext cx="47909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503" r:id="rId9" imgW="368300" imgH="431800" progId="Equation.KSEE3">
                  <p:embed/>
                </p:oleObj>
              </mc:Choice>
              <mc:Fallback>
                <p:oleObj r:id="rId9" imgW="368300" imgH="431800" progId="Equation.KSEE3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8282" y="1876837"/>
                        <a:ext cx="479091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7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ChangeArrowheads="1"/>
          </p:cNvSpPr>
          <p:nvPr/>
        </p:nvSpPr>
        <p:spPr bwMode="auto">
          <a:xfrm>
            <a:off x="2469505" y="1594729"/>
            <a:ext cx="6098338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5°</a:t>
            </a: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zh-CN" altLang="en-US" sz="2400" b="1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　　　</a:t>
            </a:r>
            <a:r>
              <a:rPr lang="en-US" altLang="zh-CN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′</a:t>
            </a: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zh-CN" altLang="en-US" sz="2400" b="1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　 　　</a:t>
            </a:r>
            <a:r>
              <a:rPr lang="en-US" altLang="zh-CN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″</a:t>
            </a:r>
            <a:r>
              <a:rPr lang="zh-CN" altLang="en-US" sz="24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  <a:endParaRPr lang="en-US" altLang="zh-CN" sz="2400" b="1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38.15</a:t>
            </a:r>
            <a:r>
              <a:rPr lang="en-US" altLang="zh-CN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</a:t>
            </a: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zh-CN" altLang="en-US" sz="2400" b="1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　　　</a:t>
            </a:r>
            <a:r>
              <a:rPr lang="en-US" altLang="zh-CN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</a:t>
            </a:r>
            <a:r>
              <a:rPr lang="zh-CN" altLang="en-US" sz="2400" b="1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　　　</a:t>
            </a:r>
            <a:r>
              <a:rPr lang="en-US" altLang="zh-CN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′</a:t>
            </a:r>
            <a:r>
              <a:rPr lang="zh-CN" altLang="en-US" sz="24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  <a:endParaRPr lang="en-US" altLang="zh-CN" sz="2400" b="1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36</a:t>
            </a:r>
            <a:r>
              <a:rPr lang="en-US" altLang="zh-CN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″</a:t>
            </a: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zh-CN" altLang="en-US" sz="2400" b="1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　　　</a:t>
            </a:r>
            <a:r>
              <a:rPr lang="en-US" altLang="zh-CN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′=</a:t>
            </a:r>
            <a:r>
              <a:rPr lang="zh-CN" altLang="en-US" sz="2400" b="1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　　　</a:t>
            </a:r>
            <a:r>
              <a:rPr lang="en-US" altLang="zh-CN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</a:t>
            </a: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；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38°30′</a:t>
            </a: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＝</a:t>
            </a:r>
            <a:r>
              <a:rPr lang="zh-CN" altLang="en-US" sz="2400" b="1" u="sng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　　　　</a:t>
            </a:r>
            <a:r>
              <a:rPr lang="en-US" altLang="zh-CN" sz="24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°.</a:t>
            </a:r>
            <a:endParaRPr lang="zh-CN" altLang="en-US" sz="2400" b="1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60430" name="Text Box 14"/>
          <p:cNvSpPr txBox="1">
            <a:spLocks noChangeArrowheads="1"/>
          </p:cNvSpPr>
          <p:nvPr/>
        </p:nvSpPr>
        <p:spPr bwMode="auto">
          <a:xfrm>
            <a:off x="3394812" y="1790530"/>
            <a:ext cx="755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300</a:t>
            </a:r>
          </a:p>
        </p:txBody>
      </p:sp>
      <p:sp>
        <p:nvSpPr>
          <p:cNvPr id="60431" name="Rectangle 15"/>
          <p:cNvSpPr>
            <a:spLocks noChangeArrowheads="1"/>
          </p:cNvSpPr>
          <p:nvPr/>
        </p:nvSpPr>
        <p:spPr bwMode="auto">
          <a:xfrm>
            <a:off x="4626121" y="1790529"/>
            <a:ext cx="9541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18000</a:t>
            </a:r>
          </a:p>
        </p:txBody>
      </p:sp>
      <p:sp>
        <p:nvSpPr>
          <p:cNvPr id="60432" name="Rectangle 16"/>
          <p:cNvSpPr>
            <a:spLocks noChangeArrowheads="1"/>
          </p:cNvSpPr>
          <p:nvPr/>
        </p:nvSpPr>
        <p:spPr bwMode="auto">
          <a:xfrm>
            <a:off x="4117759" y="2544986"/>
            <a:ext cx="4924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38</a:t>
            </a:r>
          </a:p>
        </p:txBody>
      </p:sp>
      <p:sp>
        <p:nvSpPr>
          <p:cNvPr id="60433" name="Rectangle 17"/>
          <p:cNvSpPr>
            <a:spLocks noChangeArrowheads="1"/>
          </p:cNvSpPr>
          <p:nvPr/>
        </p:nvSpPr>
        <p:spPr bwMode="auto">
          <a:xfrm>
            <a:off x="5310924" y="2531417"/>
            <a:ext cx="4154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9 </a:t>
            </a:r>
          </a:p>
        </p:txBody>
      </p:sp>
      <p:sp>
        <p:nvSpPr>
          <p:cNvPr id="60435" name="Rectangle 19"/>
          <p:cNvSpPr>
            <a:spLocks noChangeArrowheads="1"/>
          </p:cNvSpPr>
          <p:nvPr/>
        </p:nvSpPr>
        <p:spPr bwMode="auto">
          <a:xfrm>
            <a:off x="3401162" y="3280794"/>
            <a:ext cx="749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0.6</a:t>
            </a:r>
          </a:p>
        </p:txBody>
      </p:sp>
      <p:sp>
        <p:nvSpPr>
          <p:cNvPr id="60436" name="Rectangle 20"/>
          <p:cNvSpPr>
            <a:spLocks noChangeArrowheads="1"/>
          </p:cNvSpPr>
          <p:nvPr/>
        </p:nvSpPr>
        <p:spPr bwMode="auto">
          <a:xfrm>
            <a:off x="4633285" y="3289270"/>
            <a:ext cx="7232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0.01</a:t>
            </a:r>
          </a:p>
        </p:txBody>
      </p:sp>
      <p:sp>
        <p:nvSpPr>
          <p:cNvPr id="60437" name="Rectangle 21"/>
          <p:cNvSpPr>
            <a:spLocks noChangeArrowheads="1"/>
          </p:cNvSpPr>
          <p:nvPr/>
        </p:nvSpPr>
        <p:spPr bwMode="auto">
          <a:xfrm>
            <a:off x="4194703" y="4007103"/>
            <a:ext cx="7232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38.5</a:t>
            </a:r>
            <a:endParaRPr lang="en-US" altLang="zh-CN" sz="2400" b="1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48138" name="文本框 1"/>
          <p:cNvSpPr txBox="1">
            <a:spLocks noChangeArrowheads="1"/>
          </p:cNvSpPr>
          <p:nvPr/>
        </p:nvSpPr>
        <p:spPr bwMode="auto">
          <a:xfrm>
            <a:off x="2220274" y="1109060"/>
            <a:ext cx="28829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进行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适当的填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空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pic>
        <p:nvPicPr>
          <p:cNvPr id="48144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884" y="1079230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0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30" grpId="0"/>
      <p:bldP spid="60431" grpId="0"/>
      <p:bldP spid="60432" grpId="0"/>
      <p:bldP spid="60433" grpId="0"/>
      <p:bldP spid="60435" grpId="0"/>
      <p:bldP spid="60436" grpId="0"/>
      <p:bldP spid="604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文本框 1"/>
          <p:cNvSpPr txBox="1">
            <a:spLocks noChangeArrowheads="1"/>
          </p:cNvSpPr>
          <p:nvPr/>
        </p:nvSpPr>
        <p:spPr bwMode="auto">
          <a:xfrm>
            <a:off x="693660" y="1520974"/>
            <a:ext cx="7550150" cy="1531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如图，时钟显示为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10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：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0时，时针与分针所夹角度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是（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　　）</a:t>
            </a:r>
          </a:p>
          <a:p>
            <a:pPr eaLnBrk="1" hangingPunct="1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A．90°   B．100   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C．105°	  D．11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°</a:t>
            </a:r>
          </a:p>
        </p:txBody>
      </p:sp>
      <p:pic>
        <p:nvPicPr>
          <p:cNvPr id="49155" name="图片 2" descr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5" t="10834" r="14050" b="14716"/>
          <a:stretch>
            <a:fillRect/>
          </a:stretch>
        </p:blipFill>
        <p:spPr bwMode="auto">
          <a:xfrm>
            <a:off x="7222070" y="2398136"/>
            <a:ext cx="1465263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12603" y="3130767"/>
            <a:ext cx="6796210" cy="160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解析：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时针每小时旋转的夹角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360</a:t>
            </a:r>
            <a:r>
              <a:rPr lang="zh-CN" altLang="en-US" sz="2400" b="1" dirty="0" smtClean="0">
                <a:latin typeface="Times New Roman" pitchFamily="18" charset="0"/>
                <a:cs typeface="Times New Roman" pitchFamily="18" charset="0"/>
              </a:rPr>
              <a:t>°÷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12=30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°，故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分钟，时针旋转的角度为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°，即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0时，时针与分针所夹角度为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4×30</a:t>
            </a:r>
            <a:r>
              <a:rPr lang="zh-CN" altLang="en-US" sz="2400" b="1" dirty="0" smtClean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altLang="zh-CN" sz="2800" b="1" kern="0" noProof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=115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551581" y="2056733"/>
            <a:ext cx="4079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634734" y="1030437"/>
            <a:ext cx="6965950" cy="503238"/>
            <a:chOff x="736600" y="581025"/>
            <a:chExt cx="6965950" cy="503238"/>
          </a:xfrm>
        </p:grpSpPr>
        <p:grpSp>
          <p:nvGrpSpPr>
            <p:cNvPr id="49158" name="组合 6"/>
            <p:cNvGrpSpPr/>
            <p:nvPr/>
          </p:nvGrpSpPr>
          <p:grpSpPr bwMode="auto">
            <a:xfrm>
              <a:off x="736600" y="581025"/>
              <a:ext cx="1858963" cy="492125"/>
              <a:chOff x="427462" y="558483"/>
              <a:chExt cx="1858351" cy="491808"/>
            </a:xfrm>
          </p:grpSpPr>
          <p:grpSp>
            <p:nvGrpSpPr>
              <p:cNvPr id="49164" name="组合 5"/>
              <p:cNvGrpSpPr/>
              <p:nvPr/>
            </p:nvGrpSpPr>
            <p:grpSpPr bwMode="auto">
              <a:xfrm>
                <a:off x="468915" y="591581"/>
                <a:ext cx="1816898" cy="426248"/>
                <a:chOff x="2177651" y="-557614"/>
                <a:chExt cx="1816898" cy="426248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2177459" y="-557395"/>
                  <a:ext cx="426897" cy="42676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2507550" y="-557395"/>
                  <a:ext cx="426897" cy="42676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2837642" y="-557395"/>
                  <a:ext cx="426897" cy="42676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3167733" y="-557395"/>
                  <a:ext cx="426897" cy="42676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3567652" y="-557395"/>
                  <a:ext cx="426897" cy="426762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 dirty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9165" name="文本框 11"/>
              <p:cNvSpPr txBox="1">
                <a:spLocks noChangeArrowheads="1"/>
              </p:cNvSpPr>
              <p:nvPr/>
            </p:nvSpPr>
            <p:spPr bwMode="auto">
              <a:xfrm>
                <a:off x="427462" y="558483"/>
                <a:ext cx="1829953" cy="491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dist">
                  <a:buFont typeface="Arial" panose="020B0604020202020204" pitchFamily="34" charset="0"/>
                  <a:buNone/>
                </a:pPr>
                <a:r>
                  <a:rPr lang="zh-CN" altLang="en-US" sz="2600"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素养考点 </a:t>
                </a:r>
                <a:r>
                  <a:rPr lang="en-US" altLang="zh-CN" sz="2600"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zh-CN" altLang="en-US" sz="26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9159" name="文本框 20"/>
            <p:cNvSpPr txBox="1">
              <a:spLocks noChangeArrowheads="1"/>
            </p:cNvSpPr>
            <p:nvPr/>
          </p:nvSpPr>
          <p:spPr bwMode="auto">
            <a:xfrm>
              <a:off x="2784475" y="623888"/>
              <a:ext cx="4918075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求钟面上时针和分针的夹角的度数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矩形 11"/>
          <p:cNvSpPr>
            <a:spLocks noChangeArrowheads="1"/>
          </p:cNvSpPr>
          <p:nvPr/>
        </p:nvSpPr>
        <p:spPr bwMode="auto">
          <a:xfrm>
            <a:off x="827584" y="1419622"/>
            <a:ext cx="7992888" cy="23255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  <a:cs typeface="楷体" panose="02010609060101010101" pitchFamily="49" charset="-122"/>
              </a:rPr>
              <a:t>认识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楷体" panose="02010609060101010101" pitchFamily="49" charset="-122"/>
              </a:rPr>
              <a:t>角是一种基本的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" panose="02010609060101010101" pitchFamily="49" charset="-122"/>
              </a:rPr>
              <a:t>几何图形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楷体" panose="02010609060101010101" pitchFamily="49" charset="-122"/>
              </a:rPr>
              <a:t>，理解角的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" panose="02010609060101010101" pitchFamily="49" charset="-122"/>
              </a:rPr>
              <a:t>概念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楷体" panose="02010609060101010101" pitchFamily="49" charset="-122"/>
              </a:rPr>
              <a:t>，学会角的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" panose="02010609060101010101" pitchFamily="49" charset="-122"/>
              </a:rPr>
              <a:t>表示方法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  <a:cs typeface="楷体" panose="02010609060101010101" pitchFamily="49" charset="-122"/>
              </a:rPr>
              <a:t>.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" panose="02010609060101010101" pitchFamily="49" charset="-122"/>
              </a:rPr>
              <a:t>2.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了解角的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度量单位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度、分、秒，会进行简单的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换算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和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角度计算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  <a:cs typeface="楷体" panose="02010609060101010101" pitchFamily="49" charset="-122"/>
                <a:sym typeface="微软雅黑" panose="020B0503020204020204" pitchFamily="34" charset="-122"/>
              </a:rPr>
              <a:t>.</a:t>
            </a:r>
            <a:endParaRPr lang="en-US" altLang="zh-CN" sz="2800" b="1" dirty="0">
              <a:latin typeface="楷体" pitchFamily="49" charset="-122"/>
              <a:ea typeface="楷体" pitchFamily="49" charset="-122"/>
              <a:cs typeface="楷体" panose="02010609060101010101" pitchFamily="49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0178" name="文本框 1"/>
              <p:cNvSpPr txBox="1">
                <a:spLocks noChangeArrowheads="1"/>
              </p:cNvSpPr>
              <p:nvPr/>
            </p:nvSpPr>
            <p:spPr bwMode="auto">
              <a:xfrm>
                <a:off x="873533" y="2893295"/>
                <a:ext cx="7512050" cy="1528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2400" b="1" dirty="0">
                    <a:solidFill>
                      <a:srgbClr val="0000FF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解析</a:t>
                </a:r>
                <a:r>
                  <a:rPr lang="zh-CN" altLang="en-US" sz="2400" b="1" dirty="0" smtClean="0">
                    <a:solidFill>
                      <a:srgbClr val="0000FF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：</a:t>
                </a:r>
                <a:r>
                  <a:rPr lang="zh-CN" altLang="en-US" sz="2400" b="1" dirty="0" smtClean="0">
                    <a:latin typeface="Times New Roman" pitchFamily="18" charset="0"/>
                    <a:cs typeface="Times New Roman" pitchFamily="18" charset="0"/>
                  </a:rPr>
                  <a:t>钟</a:t>
                </a:r>
                <a:r>
                  <a:rPr lang="zh-CN" altLang="en-US" sz="2400" b="1" dirty="0">
                    <a:latin typeface="Times New Roman" pitchFamily="18" charset="0"/>
                    <a:cs typeface="Times New Roman" pitchFamily="18" charset="0"/>
                  </a:rPr>
                  <a:t>表的</a:t>
                </a:r>
                <a:r>
                  <a:rPr lang="en-US" altLang="zh-CN" sz="2400" b="1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zh-CN" altLang="en-US" sz="2400" b="1" dirty="0">
                    <a:latin typeface="Times New Roman" pitchFamily="18" charset="0"/>
                    <a:cs typeface="Times New Roman" pitchFamily="18" charset="0"/>
                  </a:rPr>
                  <a:t>个大格是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2400" b="1" dirty="0"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2400" b="1" dirty="0">
                            <a:latin typeface="Times New Roman" pitchFamily="18" charset="0"/>
                            <a:cs typeface="Times New Roman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zh-CN" altLang="en-US" sz="2400" b="1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zh-CN" altLang="en-US" sz="2400" b="1" dirty="0">
                    <a:latin typeface="Times New Roman" pitchFamily="18" charset="0"/>
                    <a:cs typeface="Times New Roman" pitchFamily="18" charset="0"/>
                  </a:rPr>
                  <a:t>周角</a:t>
                </a:r>
                <a:r>
                  <a:rPr lang="en-US" altLang="zh-CN" sz="2400" b="1" dirty="0">
                    <a:latin typeface="Times New Roman" pitchFamily="18" charset="0"/>
                    <a:cs typeface="Times New Roman" pitchFamily="18" charset="0"/>
                  </a:rPr>
                  <a:t>=30°</a:t>
                </a:r>
                <a:r>
                  <a:rPr lang="zh-CN" altLang="en-US" sz="2400" b="1" dirty="0">
                    <a:latin typeface="Times New Roman" pitchFamily="18" charset="0"/>
                    <a:cs typeface="Times New Roman" pitchFamily="18" charset="0"/>
                  </a:rPr>
                  <a:t>，</a:t>
                </a:r>
                <a:r>
                  <a:rPr lang="en-US" altLang="zh-CN" sz="2400" b="1" dirty="0">
                    <a:latin typeface="Times New Roman" pitchFamily="18" charset="0"/>
                    <a:cs typeface="Times New Roman" pitchFamily="18" charset="0"/>
                  </a:rPr>
                  <a:t>14</a:t>
                </a:r>
                <a:r>
                  <a:rPr lang="zh-CN" altLang="en-US" sz="2400" b="1" dirty="0">
                    <a:latin typeface="Times New Roman" pitchFamily="18" charset="0"/>
                    <a:cs typeface="Times New Roman" pitchFamily="18" charset="0"/>
                  </a:rPr>
                  <a:t>时的时针与分针形成的角是</a:t>
                </a:r>
                <a:r>
                  <a:rPr lang="en-US" altLang="zh-CN" sz="2400" b="1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zh-CN" altLang="en-US" sz="2400" b="1" dirty="0">
                    <a:latin typeface="Times New Roman" pitchFamily="18" charset="0"/>
                    <a:cs typeface="Times New Roman" pitchFamily="18" charset="0"/>
                  </a:rPr>
                  <a:t>个大格，故为</a:t>
                </a:r>
                <a:r>
                  <a:rPr lang="en-US" altLang="zh-CN" sz="2400" b="1" dirty="0">
                    <a:latin typeface="Times New Roman" pitchFamily="18" charset="0"/>
                    <a:cs typeface="Times New Roman" pitchFamily="18" charset="0"/>
                  </a:rPr>
                  <a:t>60°.</a:t>
                </a:r>
                <a:endParaRPr lang="zh-CN" alt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0178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3533" y="2893295"/>
                <a:ext cx="7512050" cy="1528688"/>
              </a:xfrm>
              <a:prstGeom prst="rect">
                <a:avLst/>
              </a:prstGeom>
              <a:blipFill rotWithShape="1">
                <a:blip r:embed="rId2"/>
                <a:stretch>
                  <a:fillRect l="-1217" r="-973" b="-44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017" name="文本框 516097"/>
          <p:cNvSpPr txBox="1">
            <a:spLocks noChangeArrowheads="1"/>
          </p:cNvSpPr>
          <p:nvPr/>
        </p:nvSpPr>
        <p:spPr bwMode="auto">
          <a:xfrm>
            <a:off x="1283129" y="1138969"/>
            <a:ext cx="788511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14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时的钟表的时针与分针所形成的角的度数是 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        )</a:t>
            </a: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A.30°        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                  B.45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°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C.60°        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                    D.90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°</a:t>
            </a:r>
          </a:p>
        </p:txBody>
      </p:sp>
      <p:sp>
        <p:nvSpPr>
          <p:cNvPr id="86019" name="文本框 1"/>
          <p:cNvSpPr txBox="1">
            <a:spLocks noChangeArrowheads="1"/>
          </p:cNvSpPr>
          <p:nvPr/>
        </p:nvSpPr>
        <p:spPr bwMode="auto">
          <a:xfrm>
            <a:off x="7766861" y="1289831"/>
            <a:ext cx="6267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en-US" altLang="zh-CN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42" y="1199003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860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文本框 6151"/>
          <p:cNvSpPr txBox="1">
            <a:spLocks noChangeArrowheads="1"/>
          </p:cNvSpPr>
          <p:nvPr/>
        </p:nvSpPr>
        <p:spPr bwMode="auto">
          <a:xfrm>
            <a:off x="4340611" y="893512"/>
            <a:ext cx="1112520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方位角</a:t>
            </a:r>
          </a:p>
        </p:txBody>
      </p:sp>
      <p:sp>
        <p:nvSpPr>
          <p:cNvPr id="14" name="弧形 4"/>
          <p:cNvSpPr>
            <a:spLocks noChangeArrowheads="1"/>
          </p:cNvSpPr>
          <p:nvPr/>
        </p:nvSpPr>
        <p:spPr bwMode="auto">
          <a:xfrm rot="20640000" flipH="1" flipV="1">
            <a:off x="2521336" y="3146739"/>
            <a:ext cx="590550" cy="406400"/>
          </a:xfrm>
          <a:custGeom>
            <a:avLst/>
            <a:gdLst>
              <a:gd name="T0" fmla="*/ 205228 w 788035"/>
              <a:gd name="T1" fmla="*/ 3261 h 542925"/>
              <a:gd name="T2" fmla="*/ 331649 w 788035"/>
              <a:gd name="T3" fmla="*/ 113855 h 542925"/>
              <a:gd name="T4" fmla="*/ 329530 w 788035"/>
              <a:gd name="T5" fmla="*/ 132106 h 542925"/>
              <a:gd name="T6" fmla="*/ 165825 w 788035"/>
              <a:gd name="T7" fmla="*/ 113855 h 542925"/>
              <a:gd name="T8" fmla="*/ 205228 w 788035"/>
              <a:gd name="T9" fmla="*/ 3261 h 542925"/>
              <a:gd name="T10" fmla="*/ 331649 w 788035"/>
              <a:gd name="T11" fmla="*/ 113855 h 542925"/>
              <a:gd name="T12" fmla="*/ 329530 w 788035"/>
              <a:gd name="T13" fmla="*/ 132106 h 5429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88035" h="542925" stroke="0">
                <a:moveTo>
                  <a:pt x="487643" y="7775"/>
                </a:moveTo>
                <a:cubicBezTo>
                  <a:pt x="660151" y="36741"/>
                  <a:pt x="788034" y="143812"/>
                  <a:pt x="788034" y="271462"/>
                </a:cubicBezTo>
                <a:cubicBezTo>
                  <a:pt x="788034" y="286304"/>
                  <a:pt x="786305" y="300869"/>
                  <a:pt x="782998" y="314979"/>
                </a:cubicBezTo>
                <a:lnTo>
                  <a:pt x="394017" y="271462"/>
                </a:lnTo>
                <a:lnTo>
                  <a:pt x="487643" y="7775"/>
                </a:lnTo>
                <a:close/>
              </a:path>
              <a:path w="788035" h="542925" fill="none">
                <a:moveTo>
                  <a:pt x="487643" y="7775"/>
                </a:moveTo>
                <a:cubicBezTo>
                  <a:pt x="660151" y="36741"/>
                  <a:pt x="788034" y="143812"/>
                  <a:pt x="788034" y="271462"/>
                </a:cubicBezTo>
                <a:cubicBezTo>
                  <a:pt x="788034" y="286304"/>
                  <a:pt x="786305" y="300869"/>
                  <a:pt x="782998" y="314979"/>
                </a:cubicBezTo>
              </a:path>
            </a:pathLst>
          </a:custGeom>
          <a:noFill/>
          <a:ln w="38100">
            <a:solidFill>
              <a:srgbClr val="33CCCC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弧形 3"/>
          <p:cNvSpPr>
            <a:spLocks noChangeArrowheads="1"/>
          </p:cNvSpPr>
          <p:nvPr/>
        </p:nvSpPr>
        <p:spPr bwMode="auto">
          <a:xfrm rot="960000" flipV="1">
            <a:off x="2473711" y="3132451"/>
            <a:ext cx="590550" cy="407988"/>
          </a:xfrm>
          <a:custGeom>
            <a:avLst/>
            <a:gdLst>
              <a:gd name="T0" fmla="*/ 219115 w 788035"/>
              <a:gd name="T1" fmla="*/ 6110 h 542925"/>
              <a:gd name="T2" fmla="*/ 331649 w 788035"/>
              <a:gd name="T3" fmla="*/ 115194 h 542925"/>
              <a:gd name="T4" fmla="*/ 329530 w 788035"/>
              <a:gd name="T5" fmla="*/ 133660 h 542925"/>
              <a:gd name="T6" fmla="*/ 165825 w 788035"/>
              <a:gd name="T7" fmla="*/ 115195 h 542925"/>
              <a:gd name="T8" fmla="*/ 219115 w 788035"/>
              <a:gd name="T9" fmla="*/ 6110 h 542925"/>
              <a:gd name="T10" fmla="*/ 331649 w 788035"/>
              <a:gd name="T11" fmla="*/ 115194 h 542925"/>
              <a:gd name="T12" fmla="*/ 329530 w 788035"/>
              <a:gd name="T13" fmla="*/ 133660 h 5429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88035" h="542925" stroke="0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4"/>
                  <a:pt x="786305" y="300868"/>
                  <a:pt x="782998" y="314978"/>
                </a:cubicBezTo>
                <a:lnTo>
                  <a:pt x="394017" y="271462"/>
                </a:lnTo>
                <a:lnTo>
                  <a:pt x="520642" y="14399"/>
                </a:lnTo>
                <a:close/>
              </a:path>
              <a:path w="788035" h="542925" fill="none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4"/>
                  <a:pt x="786305" y="300868"/>
                  <a:pt x="782998" y="314978"/>
                </a:cubicBezTo>
              </a:path>
            </a:pathLst>
          </a:custGeom>
          <a:noFill/>
          <a:ln w="38100">
            <a:solidFill>
              <a:srgbClr val="33CCCC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弧形 2"/>
          <p:cNvSpPr>
            <a:spLocks noChangeArrowheads="1"/>
          </p:cNvSpPr>
          <p:nvPr/>
        </p:nvSpPr>
        <p:spPr bwMode="auto">
          <a:xfrm rot="960000" flipH="1">
            <a:off x="2527686" y="2719701"/>
            <a:ext cx="593725" cy="407988"/>
          </a:xfrm>
          <a:custGeom>
            <a:avLst/>
            <a:gdLst>
              <a:gd name="T0" fmla="*/ 221480 w 788035"/>
              <a:gd name="T1" fmla="*/ 6110 h 542925"/>
              <a:gd name="T2" fmla="*/ 335227 w 788035"/>
              <a:gd name="T3" fmla="*/ 115194 h 542925"/>
              <a:gd name="T4" fmla="*/ 333085 w 788035"/>
              <a:gd name="T5" fmla="*/ 133660 h 542925"/>
              <a:gd name="T6" fmla="*/ 167614 w 788035"/>
              <a:gd name="T7" fmla="*/ 115195 h 542925"/>
              <a:gd name="T8" fmla="*/ 221480 w 788035"/>
              <a:gd name="T9" fmla="*/ 6110 h 542925"/>
              <a:gd name="T10" fmla="*/ 335227 w 788035"/>
              <a:gd name="T11" fmla="*/ 115194 h 542925"/>
              <a:gd name="T12" fmla="*/ 333085 w 788035"/>
              <a:gd name="T13" fmla="*/ 133660 h 5429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88035" h="542925" stroke="0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4"/>
                  <a:pt x="786305" y="300868"/>
                  <a:pt x="782998" y="314978"/>
                </a:cubicBezTo>
                <a:lnTo>
                  <a:pt x="394017" y="271462"/>
                </a:lnTo>
                <a:lnTo>
                  <a:pt x="520642" y="14399"/>
                </a:lnTo>
                <a:close/>
              </a:path>
              <a:path w="788035" h="542925" fill="none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4"/>
                  <a:pt x="786305" y="300868"/>
                  <a:pt x="782998" y="314978"/>
                </a:cubicBezTo>
              </a:path>
            </a:pathLst>
          </a:custGeom>
          <a:noFill/>
          <a:ln w="38100">
            <a:solidFill>
              <a:srgbClr val="33CCCC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Line 3"/>
          <p:cNvSpPr>
            <a:spLocks noChangeShapeType="1"/>
          </p:cNvSpPr>
          <p:nvPr/>
        </p:nvSpPr>
        <p:spPr bwMode="auto">
          <a:xfrm>
            <a:off x="1445011" y="3140389"/>
            <a:ext cx="2559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797561" y="1710051"/>
            <a:ext cx="0" cy="28876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4016761" y="2978464"/>
            <a:ext cx="3238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东</a:t>
            </a: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1013211" y="2951476"/>
            <a:ext cx="3810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西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2581661" y="1313176"/>
            <a:ext cx="37782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北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2607061" y="4651689"/>
            <a:ext cx="485775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南</a:t>
            </a: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2488384" y="3211826"/>
            <a:ext cx="37782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</a:t>
            </a: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5553836" y="937009"/>
            <a:ext cx="120491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正东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</a:p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正南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</a:p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正西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</a:p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正北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5558599" y="2857884"/>
            <a:ext cx="15811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latin typeface="Times New Roman" pitchFamily="18" charset="0"/>
                <a:cs typeface="Times New Roman" pitchFamily="18" charset="0"/>
              </a:rPr>
              <a:t>西北方向</a:t>
            </a: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</a:p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latin typeface="Times New Roman" pitchFamily="18" charset="0"/>
                <a:cs typeface="Times New Roman" pitchFamily="18" charset="0"/>
              </a:rPr>
              <a:t>西南方向</a:t>
            </a: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</a:p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latin typeface="Times New Roman" pitchFamily="18" charset="0"/>
                <a:cs typeface="Times New Roman" pitchFamily="18" charset="0"/>
              </a:rPr>
              <a:t>东北方向</a:t>
            </a: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</a:t>
            </a:r>
          </a:p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latin typeface="Times New Roman" pitchFamily="18" charset="0"/>
                <a:cs typeface="Times New Roman" pitchFamily="18" charset="0"/>
              </a:rPr>
              <a:t>东南方向</a:t>
            </a: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：   </a:t>
            </a:r>
            <a:r>
              <a:rPr lang="zh-CN" altLang="en-US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                                               </a:t>
            </a:r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6328536" y="1041784"/>
            <a:ext cx="1458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射线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1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OA</a:t>
            </a:r>
          </a:p>
        </p:txBody>
      </p:sp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3788161" y="3127689"/>
            <a:ext cx="26987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2848361" y="4327839"/>
            <a:ext cx="59372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1391036" y="3141976"/>
            <a:ext cx="32385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 i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</a:p>
        </p:txBody>
      </p:sp>
      <p:sp>
        <p:nvSpPr>
          <p:cNvPr id="34" name="Text Box 16"/>
          <p:cNvSpPr txBox="1">
            <a:spLocks noChangeArrowheads="1"/>
          </p:cNvSpPr>
          <p:nvPr/>
        </p:nvSpPr>
        <p:spPr bwMode="auto">
          <a:xfrm>
            <a:off x="2797561" y="1627501"/>
            <a:ext cx="4318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D</a:t>
            </a:r>
          </a:p>
        </p:txBody>
      </p:sp>
      <p:sp>
        <p:nvSpPr>
          <p:cNvPr id="35" name="Text Box 20"/>
          <p:cNvSpPr txBox="1">
            <a:spLocks noChangeArrowheads="1"/>
          </p:cNvSpPr>
          <p:nvPr/>
        </p:nvSpPr>
        <p:spPr bwMode="auto">
          <a:xfrm>
            <a:off x="2362586" y="2384739"/>
            <a:ext cx="704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45°</a:t>
            </a:r>
          </a:p>
        </p:txBody>
      </p:sp>
      <p:grpSp>
        <p:nvGrpSpPr>
          <p:cNvPr id="36" name="Group 25"/>
          <p:cNvGrpSpPr/>
          <p:nvPr/>
        </p:nvGrpSpPr>
        <p:grpSpPr bwMode="auto">
          <a:xfrm>
            <a:off x="1448186" y="1791014"/>
            <a:ext cx="1349375" cy="1349375"/>
            <a:chOff x="-45" y="-45"/>
            <a:chExt cx="1133" cy="1133"/>
          </a:xfrm>
        </p:grpSpPr>
        <p:sp>
          <p:nvSpPr>
            <p:cNvPr id="37" name="Line 26"/>
            <p:cNvSpPr>
              <a:spLocks noChangeShapeType="1"/>
            </p:cNvSpPr>
            <p:nvPr/>
          </p:nvSpPr>
          <p:spPr bwMode="auto">
            <a:xfrm flipH="1" flipV="1">
              <a:off x="181" y="181"/>
              <a:ext cx="907" cy="90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27"/>
            <p:cNvSpPr txBox="1">
              <a:spLocks noChangeArrowheads="1"/>
            </p:cNvSpPr>
            <p:nvPr/>
          </p:nvSpPr>
          <p:spPr bwMode="auto">
            <a:xfrm>
              <a:off x="-45" y="-45"/>
              <a:ext cx="272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 i="1" dirty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E</a:t>
              </a:r>
            </a:p>
          </p:txBody>
        </p:sp>
      </p:grpSp>
      <p:grpSp>
        <p:nvGrpSpPr>
          <p:cNvPr id="39" name="Group 28"/>
          <p:cNvGrpSpPr/>
          <p:nvPr/>
        </p:nvGrpSpPr>
        <p:grpSpPr bwMode="auto">
          <a:xfrm>
            <a:off x="2797561" y="3140389"/>
            <a:ext cx="1317625" cy="1349375"/>
            <a:chOff x="0" y="0"/>
            <a:chExt cx="1315" cy="1308"/>
          </a:xfrm>
        </p:grpSpPr>
        <p:sp>
          <p:nvSpPr>
            <p:cNvPr id="40" name="Line 29"/>
            <p:cNvSpPr>
              <a:spLocks noChangeShapeType="1"/>
            </p:cNvSpPr>
            <p:nvPr/>
          </p:nvSpPr>
          <p:spPr bwMode="auto">
            <a:xfrm>
              <a:off x="0" y="0"/>
              <a:ext cx="1043" cy="95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 Box 30"/>
            <p:cNvSpPr txBox="1">
              <a:spLocks noChangeArrowheads="1"/>
            </p:cNvSpPr>
            <p:nvPr/>
          </p:nvSpPr>
          <p:spPr bwMode="auto">
            <a:xfrm>
              <a:off x="1043" y="907"/>
              <a:ext cx="272" cy="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 i="1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G</a:t>
              </a:r>
            </a:p>
          </p:txBody>
        </p:sp>
      </p:grpSp>
      <p:grpSp>
        <p:nvGrpSpPr>
          <p:cNvPr id="42" name="Group 31"/>
          <p:cNvGrpSpPr/>
          <p:nvPr/>
        </p:nvGrpSpPr>
        <p:grpSpPr bwMode="auto">
          <a:xfrm>
            <a:off x="1552961" y="3140389"/>
            <a:ext cx="1244600" cy="1493837"/>
            <a:chOff x="0" y="0"/>
            <a:chExt cx="1043" cy="1255"/>
          </a:xfrm>
        </p:grpSpPr>
        <p:sp>
          <p:nvSpPr>
            <p:cNvPr id="43" name="Line 32"/>
            <p:cNvSpPr>
              <a:spLocks noChangeShapeType="1"/>
            </p:cNvSpPr>
            <p:nvPr/>
          </p:nvSpPr>
          <p:spPr bwMode="auto">
            <a:xfrm flipH="1">
              <a:off x="136" y="0"/>
              <a:ext cx="907" cy="90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 Box 33"/>
            <p:cNvSpPr txBox="1">
              <a:spLocks noChangeArrowheads="1"/>
            </p:cNvSpPr>
            <p:nvPr/>
          </p:nvSpPr>
          <p:spPr bwMode="auto">
            <a:xfrm>
              <a:off x="0" y="907"/>
              <a:ext cx="272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 i="1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F</a:t>
              </a:r>
            </a:p>
          </p:txBody>
        </p:sp>
      </p:grpSp>
      <p:grpSp>
        <p:nvGrpSpPr>
          <p:cNvPr id="45" name="Group 34"/>
          <p:cNvGrpSpPr/>
          <p:nvPr/>
        </p:nvGrpSpPr>
        <p:grpSpPr bwMode="auto">
          <a:xfrm>
            <a:off x="2797561" y="1862451"/>
            <a:ext cx="1511300" cy="1277938"/>
            <a:chOff x="0" y="-45"/>
            <a:chExt cx="1360" cy="1133"/>
          </a:xfrm>
        </p:grpSpPr>
        <p:sp>
          <p:nvSpPr>
            <p:cNvPr id="46" name="Line 35"/>
            <p:cNvSpPr>
              <a:spLocks noChangeShapeType="1"/>
            </p:cNvSpPr>
            <p:nvPr/>
          </p:nvSpPr>
          <p:spPr bwMode="auto">
            <a:xfrm flipV="1">
              <a:off x="0" y="136"/>
              <a:ext cx="953" cy="95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 Box 36"/>
            <p:cNvSpPr txBox="1">
              <a:spLocks noChangeArrowheads="1"/>
            </p:cNvSpPr>
            <p:nvPr/>
          </p:nvSpPr>
          <p:spPr bwMode="auto">
            <a:xfrm>
              <a:off x="952" y="-45"/>
              <a:ext cx="408" cy="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 i="1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H</a:t>
              </a:r>
            </a:p>
          </p:txBody>
        </p:sp>
      </p:grpSp>
      <p:sp>
        <p:nvSpPr>
          <p:cNvPr id="48" name="弧形 1"/>
          <p:cNvSpPr>
            <a:spLocks noChangeArrowheads="1"/>
          </p:cNvSpPr>
          <p:nvPr/>
        </p:nvSpPr>
        <p:spPr bwMode="auto">
          <a:xfrm rot="20640000">
            <a:off x="2473711" y="2702239"/>
            <a:ext cx="590550" cy="407987"/>
          </a:xfrm>
          <a:custGeom>
            <a:avLst/>
            <a:gdLst>
              <a:gd name="T0" fmla="*/ 219115 w 788035"/>
              <a:gd name="T1" fmla="*/ 6110 h 542925"/>
              <a:gd name="T2" fmla="*/ 331649 w 788035"/>
              <a:gd name="T3" fmla="*/ 115193 h 542925"/>
              <a:gd name="T4" fmla="*/ 329530 w 788035"/>
              <a:gd name="T5" fmla="*/ 133659 h 542925"/>
              <a:gd name="T6" fmla="*/ 165825 w 788035"/>
              <a:gd name="T7" fmla="*/ 115194 h 542925"/>
              <a:gd name="T8" fmla="*/ 219115 w 788035"/>
              <a:gd name="T9" fmla="*/ 6110 h 542925"/>
              <a:gd name="T10" fmla="*/ 331649 w 788035"/>
              <a:gd name="T11" fmla="*/ 115193 h 542925"/>
              <a:gd name="T12" fmla="*/ 329530 w 788035"/>
              <a:gd name="T13" fmla="*/ 133659 h 5429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88035" h="542925" stroke="0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3"/>
                  <a:pt x="786305" y="300868"/>
                  <a:pt x="782998" y="314978"/>
                </a:cubicBezTo>
                <a:lnTo>
                  <a:pt x="394017" y="271462"/>
                </a:lnTo>
                <a:lnTo>
                  <a:pt x="520642" y="14399"/>
                </a:lnTo>
                <a:close/>
              </a:path>
              <a:path w="788035" h="542925" fill="none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3"/>
                  <a:pt x="786305" y="300868"/>
                  <a:pt x="782998" y="314978"/>
                </a:cubicBezTo>
              </a:path>
            </a:pathLst>
          </a:custGeom>
          <a:noFill/>
          <a:ln w="38100">
            <a:solidFill>
              <a:srgbClr val="33CCCC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 Box 38"/>
          <p:cNvSpPr txBox="1">
            <a:spLocks noChangeArrowheads="1"/>
          </p:cNvSpPr>
          <p:nvPr/>
        </p:nvSpPr>
        <p:spPr bwMode="auto">
          <a:xfrm>
            <a:off x="2854711" y="2367276"/>
            <a:ext cx="704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45°</a:t>
            </a:r>
          </a:p>
        </p:txBody>
      </p:sp>
      <p:sp>
        <p:nvSpPr>
          <p:cNvPr id="51" name="Text Box 20"/>
          <p:cNvSpPr txBox="1">
            <a:spLocks noChangeArrowheads="1"/>
          </p:cNvSpPr>
          <p:nvPr/>
        </p:nvSpPr>
        <p:spPr bwMode="auto">
          <a:xfrm>
            <a:off x="2353061" y="3524564"/>
            <a:ext cx="70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45°</a:t>
            </a:r>
          </a:p>
        </p:txBody>
      </p:sp>
      <p:sp>
        <p:nvSpPr>
          <p:cNvPr id="52" name="Text Box 20"/>
          <p:cNvSpPr txBox="1">
            <a:spLocks noChangeArrowheads="1"/>
          </p:cNvSpPr>
          <p:nvPr/>
        </p:nvSpPr>
        <p:spPr bwMode="auto">
          <a:xfrm>
            <a:off x="2819786" y="3492814"/>
            <a:ext cx="704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45°</a:t>
            </a:r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6328536" y="1525971"/>
            <a:ext cx="14589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射线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1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6353936" y="2022859"/>
            <a:ext cx="1458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射线</a:t>
            </a:r>
            <a:r>
              <a:rPr lang="zh-CN" altLang="en-US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</a:t>
            </a:r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</a:p>
        </p:txBody>
      </p:sp>
      <p:sp>
        <p:nvSpPr>
          <p:cNvPr id="55" name="Text Box 12"/>
          <p:cNvSpPr txBox="1">
            <a:spLocks noChangeArrowheads="1"/>
          </p:cNvSpPr>
          <p:nvPr/>
        </p:nvSpPr>
        <p:spPr bwMode="auto">
          <a:xfrm>
            <a:off x="6349174" y="2553084"/>
            <a:ext cx="14589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射线</a:t>
            </a:r>
            <a:r>
              <a:rPr lang="zh-CN" altLang="en-US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</a:t>
            </a:r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D</a:t>
            </a:r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6974649" y="2962659"/>
            <a:ext cx="1457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射线</a:t>
            </a:r>
            <a:r>
              <a:rPr lang="zh-CN" altLang="en-US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</a:t>
            </a:r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E</a:t>
            </a:r>
          </a:p>
        </p:txBody>
      </p:sp>
      <p:sp>
        <p:nvSpPr>
          <p:cNvPr id="57" name="Text Box 12"/>
          <p:cNvSpPr txBox="1">
            <a:spLocks noChangeArrowheads="1"/>
          </p:cNvSpPr>
          <p:nvPr/>
        </p:nvSpPr>
        <p:spPr bwMode="auto">
          <a:xfrm>
            <a:off x="7004811" y="3424621"/>
            <a:ext cx="1457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射线</a:t>
            </a:r>
            <a:r>
              <a:rPr lang="zh-CN" altLang="en-US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</a:t>
            </a:r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F </a:t>
            </a:r>
          </a:p>
        </p:txBody>
      </p: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7004811" y="3953259"/>
            <a:ext cx="1457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射线</a:t>
            </a:r>
            <a:r>
              <a:rPr lang="zh-CN" altLang="en-US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</a:t>
            </a:r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H</a:t>
            </a:r>
          </a:p>
        </p:txBody>
      </p:sp>
      <p:sp>
        <p:nvSpPr>
          <p:cNvPr id="59" name="Text Box 12"/>
          <p:cNvSpPr txBox="1">
            <a:spLocks noChangeArrowheads="1"/>
          </p:cNvSpPr>
          <p:nvPr/>
        </p:nvSpPr>
        <p:spPr bwMode="auto">
          <a:xfrm>
            <a:off x="7004811" y="4440621"/>
            <a:ext cx="1457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射线</a:t>
            </a:r>
            <a:r>
              <a:rPr lang="zh-CN" altLang="en-US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</a:t>
            </a:r>
            <a:r>
              <a:rPr lang="en-US" altLang="zh-CN" sz="2100" b="1" i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1514" y="1866093"/>
            <a:ext cx="553998" cy="26550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八 大 方 位</a:t>
            </a:r>
          </a:p>
        </p:txBody>
      </p:sp>
      <p:sp>
        <p:nvSpPr>
          <p:cNvPr id="3" name="左大括号 2"/>
          <p:cNvSpPr/>
          <p:nvPr/>
        </p:nvSpPr>
        <p:spPr>
          <a:xfrm>
            <a:off x="4997433" y="1268726"/>
            <a:ext cx="623191" cy="3544094"/>
          </a:xfrm>
          <a:prstGeom prst="leftBrac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881911" y="887152"/>
            <a:ext cx="3666199" cy="461665"/>
            <a:chOff x="460374" y="864542"/>
            <a:chExt cx="3666199" cy="461665"/>
          </a:xfrm>
        </p:grpSpPr>
        <p:grpSp>
          <p:nvGrpSpPr>
            <p:cNvPr id="61" name="组合 60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63" name="圆角矩形 62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活动四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62" name="直接连接符 61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500"/>
                            </p:stCondLst>
                            <p:childTnLst>
                              <p:par>
                                <p:cTn id="9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50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20" grpId="0" bldLvl="0" animBg="1"/>
      <p:bldP spid="21" grpId="0" bldLvl="0" animBg="1"/>
      <p:bldP spid="22" grpId="0" bldLvl="0" animBg="1"/>
      <p:bldP spid="23" grpId="0"/>
      <p:bldP spid="23" grpId="1"/>
      <p:bldP spid="23" grpId="2"/>
      <p:bldP spid="24" grpId="0"/>
      <p:bldP spid="25" grpId="0"/>
      <p:bldP spid="26" grpId="0"/>
      <p:bldP spid="28" grpId="0"/>
      <p:bldP spid="28" grpId="1"/>
      <p:bldP spid="29" grpId="0"/>
      <p:bldP spid="30" grpId="0"/>
      <p:bldP spid="31" grpId="0"/>
      <p:bldP spid="31" grpId="1"/>
      <p:bldP spid="31" grpId="2"/>
      <p:bldP spid="31" grpId="3"/>
      <p:bldP spid="31" grpId="4"/>
      <p:bldP spid="32" grpId="0"/>
      <p:bldP spid="33" grpId="0"/>
      <p:bldP spid="34" grpId="0"/>
      <p:bldP spid="35" grpId="0"/>
      <p:bldP spid="48" grpId="0" bldLvl="0" animBg="1"/>
      <p:bldP spid="49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2" grpId="0"/>
      <p:bldP spid="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文本框 14"/>
          <p:cNvSpPr txBox="1">
            <a:spLocks noChangeArrowheads="1"/>
          </p:cNvSpPr>
          <p:nvPr/>
        </p:nvSpPr>
        <p:spPr bwMode="auto">
          <a:xfrm>
            <a:off x="7013566" y="3412935"/>
            <a:ext cx="7239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45</a:t>
            </a: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</a:t>
            </a:r>
          </a:p>
        </p:txBody>
      </p:sp>
      <p:sp>
        <p:nvSpPr>
          <p:cNvPr id="9" name="弧形 8"/>
          <p:cNvSpPr>
            <a:spLocks noChangeArrowheads="1"/>
          </p:cNvSpPr>
          <p:nvPr/>
        </p:nvSpPr>
        <p:spPr bwMode="auto">
          <a:xfrm rot="6840000">
            <a:off x="7427904" y="3176397"/>
            <a:ext cx="311150" cy="295275"/>
          </a:xfrm>
          <a:custGeom>
            <a:avLst/>
            <a:gdLst>
              <a:gd name="T0" fmla="*/ 96566 w 414655"/>
              <a:gd name="T1" fmla="*/ 442 h 391160"/>
              <a:gd name="T2" fmla="*/ 174144 w 414655"/>
              <a:gd name="T3" fmla="*/ 71020 h 391160"/>
              <a:gd name="T4" fmla="*/ 87600 w 414655"/>
              <a:gd name="T5" fmla="*/ 84129 h 391160"/>
              <a:gd name="T6" fmla="*/ 96566 w 414655"/>
              <a:gd name="T7" fmla="*/ 442 h 391160"/>
              <a:gd name="T8" fmla="*/ 174144 w 414655"/>
              <a:gd name="T9" fmla="*/ 71020 h 391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4655" h="391160" stroke="0">
                <a:moveTo>
                  <a:pt x="228547" y="1027"/>
                </a:moveTo>
                <a:cubicBezTo>
                  <a:pt x="322446" y="10052"/>
                  <a:pt x="397753" y="78095"/>
                  <a:pt x="412153" y="165108"/>
                </a:cubicBezTo>
                <a:lnTo>
                  <a:pt x="207327" y="195580"/>
                </a:lnTo>
                <a:lnTo>
                  <a:pt x="228547" y="1027"/>
                </a:lnTo>
                <a:close/>
              </a:path>
              <a:path w="414655" h="391160" fill="none">
                <a:moveTo>
                  <a:pt x="228547" y="1027"/>
                </a:moveTo>
                <a:cubicBezTo>
                  <a:pt x="322446" y="10052"/>
                  <a:pt x="397753" y="78095"/>
                  <a:pt x="412153" y="165108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8" name="Rectangle 2"/>
          <p:cNvSpPr>
            <a:spLocks noGrp="1" noChangeArrowheads="1"/>
          </p:cNvSpPr>
          <p:nvPr/>
        </p:nvSpPr>
        <p:spPr bwMode="auto">
          <a:xfrm>
            <a:off x="893735" y="1007872"/>
            <a:ext cx="6469062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26999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               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如图，说出下列方位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.</a:t>
            </a: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1)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射线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OA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表示的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方向为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_________ .</a:t>
            </a:r>
          </a:p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2)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射线</a:t>
            </a:r>
            <a:r>
              <a:rPr lang="zh-CN" altLang="en-US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OB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表示的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方向为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_________.       </a:t>
            </a:r>
          </a:p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(3)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射线</a:t>
            </a:r>
            <a:r>
              <a:rPr lang="zh-CN" altLang="en-US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OC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表示的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方向</a:t>
            </a:r>
            <a:endParaRPr lang="en-US" altLang="zh-CN" sz="2400" b="1" dirty="0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为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_____________</a:t>
            </a:r>
            <a:r>
              <a:rPr lang="en-US" altLang="zh-CN" sz="2400" b="1" dirty="0" smtClean="0">
                <a:solidFill>
                  <a:prstClr val="black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   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       </a:t>
            </a:r>
          </a:p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(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4)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射线</a:t>
            </a:r>
            <a:r>
              <a:rPr lang="zh-CN" altLang="en-US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OD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表示的方向为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_________.</a:t>
            </a:r>
          </a:p>
        </p:txBody>
      </p:sp>
      <p:sp>
        <p:nvSpPr>
          <p:cNvPr id="47109" name="Text Box 6"/>
          <p:cNvSpPr txBox="1">
            <a:spLocks noChangeArrowheads="1"/>
          </p:cNvSpPr>
          <p:nvPr/>
        </p:nvSpPr>
        <p:spPr bwMode="auto">
          <a:xfrm>
            <a:off x="7327891" y="831660"/>
            <a:ext cx="750887" cy="42862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北</a:t>
            </a:r>
          </a:p>
        </p:txBody>
      </p:sp>
      <p:sp>
        <p:nvSpPr>
          <p:cNvPr id="47110" name="Text Box 7"/>
          <p:cNvSpPr txBox="1">
            <a:spLocks noChangeArrowheads="1"/>
          </p:cNvSpPr>
          <p:nvPr/>
        </p:nvSpPr>
        <p:spPr bwMode="auto">
          <a:xfrm>
            <a:off x="8658216" y="2908110"/>
            <a:ext cx="371475" cy="36353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东</a:t>
            </a:r>
          </a:p>
        </p:txBody>
      </p:sp>
      <p:sp>
        <p:nvSpPr>
          <p:cNvPr id="47111" name="Text Box 8"/>
          <p:cNvSpPr txBox="1">
            <a:spLocks noChangeArrowheads="1"/>
          </p:cNvSpPr>
          <p:nvPr/>
        </p:nvSpPr>
        <p:spPr bwMode="auto">
          <a:xfrm>
            <a:off x="5762616" y="2943035"/>
            <a:ext cx="376237" cy="32226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西</a:t>
            </a:r>
          </a:p>
        </p:txBody>
      </p:sp>
      <p:sp>
        <p:nvSpPr>
          <p:cNvPr id="47112" name="Text Box 9"/>
          <p:cNvSpPr txBox="1">
            <a:spLocks noChangeArrowheads="1"/>
          </p:cNvSpPr>
          <p:nvPr/>
        </p:nvSpPr>
        <p:spPr bwMode="auto">
          <a:xfrm>
            <a:off x="7296141" y="4519422"/>
            <a:ext cx="752475" cy="43021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南</a:t>
            </a:r>
          </a:p>
        </p:txBody>
      </p:sp>
      <p:sp>
        <p:nvSpPr>
          <p:cNvPr id="47113" name="Text Box 12"/>
          <p:cNvSpPr txBox="1">
            <a:spLocks noChangeArrowheads="1"/>
          </p:cNvSpPr>
          <p:nvPr/>
        </p:nvSpPr>
        <p:spPr bwMode="auto">
          <a:xfrm>
            <a:off x="6200766" y="3732022"/>
            <a:ext cx="479425" cy="347663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C</a:t>
            </a:r>
          </a:p>
        </p:txBody>
      </p:sp>
      <p:sp>
        <p:nvSpPr>
          <p:cNvPr id="47114" name="Text Box 14"/>
          <p:cNvSpPr txBox="1">
            <a:spLocks noChangeArrowheads="1"/>
          </p:cNvSpPr>
          <p:nvPr/>
        </p:nvSpPr>
        <p:spPr bwMode="auto">
          <a:xfrm>
            <a:off x="8213716" y="1260285"/>
            <a:ext cx="498475" cy="33178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</a:t>
            </a:r>
          </a:p>
        </p:txBody>
      </p:sp>
      <p:sp>
        <p:nvSpPr>
          <p:cNvPr id="47115" name="Text Box 16"/>
          <p:cNvSpPr txBox="1">
            <a:spLocks noChangeArrowheads="1"/>
          </p:cNvSpPr>
          <p:nvPr/>
        </p:nvSpPr>
        <p:spPr bwMode="auto">
          <a:xfrm>
            <a:off x="5988041" y="2074672"/>
            <a:ext cx="377825" cy="35877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B</a:t>
            </a:r>
          </a:p>
        </p:txBody>
      </p:sp>
      <p:grpSp>
        <p:nvGrpSpPr>
          <p:cNvPr id="47116" name="组合 3"/>
          <p:cNvGrpSpPr/>
          <p:nvPr/>
        </p:nvGrpSpPr>
        <p:grpSpPr bwMode="auto">
          <a:xfrm>
            <a:off x="5880091" y="1231710"/>
            <a:ext cx="3095625" cy="3321050"/>
            <a:chOff x="8122" y="1784"/>
            <a:chExt cx="4482" cy="4808"/>
          </a:xfrm>
        </p:grpSpPr>
        <p:grpSp>
          <p:nvGrpSpPr>
            <p:cNvPr id="47135" name="组合 2"/>
            <p:cNvGrpSpPr/>
            <p:nvPr/>
          </p:nvGrpSpPr>
          <p:grpSpPr bwMode="auto">
            <a:xfrm>
              <a:off x="8122" y="1784"/>
              <a:ext cx="4482" cy="4714"/>
              <a:chOff x="8122" y="1784"/>
              <a:chExt cx="4482" cy="4714"/>
            </a:xfrm>
          </p:grpSpPr>
          <p:sp>
            <p:nvSpPr>
              <p:cNvPr id="47137" name="Line 11"/>
              <p:cNvSpPr>
                <a:spLocks noChangeShapeType="1"/>
              </p:cNvSpPr>
              <p:nvPr/>
            </p:nvSpPr>
            <p:spPr bwMode="auto">
              <a:xfrm flipH="1">
                <a:off x="8957" y="4190"/>
                <a:ext cx="1566" cy="164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47138" name="组合 1"/>
              <p:cNvGrpSpPr/>
              <p:nvPr/>
            </p:nvGrpSpPr>
            <p:grpSpPr bwMode="auto">
              <a:xfrm>
                <a:off x="8122" y="1784"/>
                <a:ext cx="4482" cy="4714"/>
                <a:chOff x="8122" y="1784"/>
                <a:chExt cx="4482" cy="4714"/>
              </a:xfrm>
            </p:grpSpPr>
            <p:sp>
              <p:nvSpPr>
                <p:cNvPr id="47139" name="Line 4"/>
                <p:cNvSpPr>
                  <a:spLocks noChangeShapeType="1"/>
                </p:cNvSpPr>
                <p:nvPr/>
              </p:nvSpPr>
              <p:spPr bwMode="auto">
                <a:xfrm>
                  <a:off x="8122" y="4190"/>
                  <a:ext cx="4483" cy="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7140" name="Line 5"/>
                <p:cNvSpPr>
                  <a:spLocks noChangeShapeType="1"/>
                </p:cNvSpPr>
                <p:nvPr/>
              </p:nvSpPr>
              <p:spPr bwMode="auto">
                <a:xfrm>
                  <a:off x="10522" y="1784"/>
                  <a:ext cx="0" cy="4714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7141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10522" y="2127"/>
                  <a:ext cx="1478" cy="2063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7142" name="Line 15"/>
                <p:cNvSpPr>
                  <a:spLocks noChangeShapeType="1"/>
                </p:cNvSpPr>
                <p:nvPr/>
              </p:nvSpPr>
              <p:spPr bwMode="auto">
                <a:xfrm flipH="1" flipV="1">
                  <a:off x="8282" y="3482"/>
                  <a:ext cx="2241" cy="708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47136" name="Line 17"/>
            <p:cNvSpPr>
              <a:spLocks noChangeShapeType="1"/>
            </p:cNvSpPr>
            <p:nvPr/>
          </p:nvSpPr>
          <p:spPr bwMode="auto">
            <a:xfrm>
              <a:off x="10522" y="4190"/>
              <a:ext cx="843" cy="240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7117" name="Text Box 18"/>
          <p:cNvSpPr txBox="1">
            <a:spLocks noChangeArrowheads="1"/>
          </p:cNvSpPr>
          <p:nvPr/>
        </p:nvSpPr>
        <p:spPr bwMode="auto">
          <a:xfrm>
            <a:off x="8131166" y="4367022"/>
            <a:ext cx="471487" cy="46037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D</a:t>
            </a:r>
          </a:p>
        </p:txBody>
      </p:sp>
      <p:sp>
        <p:nvSpPr>
          <p:cNvPr id="18458" name="文本框 3"/>
          <p:cNvSpPr txBox="1">
            <a:spLocks noChangeArrowheads="1"/>
          </p:cNvSpPr>
          <p:nvPr/>
        </p:nvSpPr>
        <p:spPr bwMode="auto">
          <a:xfrm>
            <a:off x="4330691" y="1591071"/>
            <a:ext cx="18081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北偏东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sp>
        <p:nvSpPr>
          <p:cNvPr id="18459" name="文本框 4"/>
          <p:cNvSpPr txBox="1">
            <a:spLocks noChangeArrowheads="1"/>
          </p:cNvSpPr>
          <p:nvPr/>
        </p:nvSpPr>
        <p:spPr bwMode="auto">
          <a:xfrm>
            <a:off x="4374625" y="2109745"/>
            <a:ext cx="1898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北偏西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65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175327" y="3077972"/>
            <a:ext cx="26272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南偏西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西南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8461" name="文本框 6"/>
          <p:cNvSpPr txBox="1">
            <a:spLocks noChangeArrowheads="1"/>
          </p:cNvSpPr>
          <p:nvPr/>
        </p:nvSpPr>
        <p:spPr bwMode="auto">
          <a:xfrm>
            <a:off x="4428140" y="3611246"/>
            <a:ext cx="2038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南偏东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sp>
        <p:nvSpPr>
          <p:cNvPr id="47122" name="弧形 4"/>
          <p:cNvSpPr>
            <a:spLocks noChangeArrowheads="1"/>
          </p:cNvSpPr>
          <p:nvPr/>
        </p:nvSpPr>
        <p:spPr bwMode="auto">
          <a:xfrm rot="20340000">
            <a:off x="7231053" y="2381060"/>
            <a:ext cx="590550" cy="407987"/>
          </a:xfrm>
          <a:custGeom>
            <a:avLst/>
            <a:gdLst>
              <a:gd name="T0" fmla="*/ 219115 w 788035"/>
              <a:gd name="T1" fmla="*/ 6110 h 542925"/>
              <a:gd name="T2" fmla="*/ 331649 w 788035"/>
              <a:gd name="T3" fmla="*/ 115193 h 542925"/>
              <a:gd name="T4" fmla="*/ 329530 w 788035"/>
              <a:gd name="T5" fmla="*/ 133659 h 542925"/>
              <a:gd name="T6" fmla="*/ 165825 w 788035"/>
              <a:gd name="T7" fmla="*/ 115194 h 542925"/>
              <a:gd name="T8" fmla="*/ 219115 w 788035"/>
              <a:gd name="T9" fmla="*/ 6110 h 542925"/>
              <a:gd name="T10" fmla="*/ 331649 w 788035"/>
              <a:gd name="T11" fmla="*/ 115193 h 542925"/>
              <a:gd name="T12" fmla="*/ 329530 w 788035"/>
              <a:gd name="T13" fmla="*/ 133659 h 5429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88035" h="542925" stroke="0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4"/>
                  <a:pt x="786305" y="300868"/>
                  <a:pt x="782998" y="314978"/>
                </a:cubicBezTo>
                <a:lnTo>
                  <a:pt x="394017" y="271462"/>
                </a:lnTo>
                <a:lnTo>
                  <a:pt x="520642" y="14399"/>
                </a:lnTo>
                <a:close/>
              </a:path>
              <a:path w="788035" h="542925" fill="none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4"/>
                  <a:pt x="786305" y="300868"/>
                  <a:pt x="782998" y="314978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23" name="文本框 6"/>
          <p:cNvSpPr txBox="1">
            <a:spLocks noChangeArrowheads="1"/>
          </p:cNvSpPr>
          <p:nvPr/>
        </p:nvSpPr>
        <p:spPr bwMode="auto">
          <a:xfrm>
            <a:off x="7546966" y="2007997"/>
            <a:ext cx="7239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40</a:t>
            </a: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</a:t>
            </a:r>
          </a:p>
        </p:txBody>
      </p:sp>
      <p:sp>
        <p:nvSpPr>
          <p:cNvPr id="47124" name="弧形 7"/>
          <p:cNvSpPr>
            <a:spLocks noChangeArrowheads="1"/>
          </p:cNvSpPr>
          <p:nvPr/>
        </p:nvSpPr>
        <p:spPr bwMode="auto">
          <a:xfrm rot="600000" flipH="1">
            <a:off x="7067541" y="2388997"/>
            <a:ext cx="831850" cy="838200"/>
          </a:xfrm>
          <a:custGeom>
            <a:avLst/>
            <a:gdLst>
              <a:gd name="T0" fmla="*/ 248875 w 1110615"/>
              <a:gd name="T1" fmla="*/ 524 h 1117600"/>
              <a:gd name="T2" fmla="*/ 466667 w 1110615"/>
              <a:gd name="T3" fmla="*/ 235743 h 1117600"/>
              <a:gd name="T4" fmla="*/ 466640 w 1110615"/>
              <a:gd name="T5" fmla="*/ 239378 h 1117600"/>
              <a:gd name="T6" fmla="*/ 233334 w 1110615"/>
              <a:gd name="T7" fmla="*/ 235744 h 1117600"/>
              <a:gd name="T8" fmla="*/ 248875 w 1110615"/>
              <a:gd name="T9" fmla="*/ 524 h 1117600"/>
              <a:gd name="T10" fmla="*/ 466667 w 1110615"/>
              <a:gd name="T11" fmla="*/ 235743 h 1117600"/>
              <a:gd name="T12" fmla="*/ 466640 w 1110615"/>
              <a:gd name="T13" fmla="*/ 239378 h 1117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10615" h="1117600" stroke="0">
                <a:moveTo>
                  <a:pt x="592294" y="1240"/>
                </a:moveTo>
                <a:cubicBezTo>
                  <a:pt x="881820" y="20461"/>
                  <a:pt x="1110614" y="262743"/>
                  <a:pt x="1110614" y="558799"/>
                </a:cubicBezTo>
                <a:cubicBezTo>
                  <a:pt x="1110614" y="561691"/>
                  <a:pt x="1110592" y="564577"/>
                  <a:pt x="1110549" y="567415"/>
                </a:cubicBezTo>
                <a:lnTo>
                  <a:pt x="555307" y="558800"/>
                </a:lnTo>
                <a:lnTo>
                  <a:pt x="592294" y="1240"/>
                </a:lnTo>
                <a:close/>
              </a:path>
              <a:path w="1110615" h="1117600" fill="none">
                <a:moveTo>
                  <a:pt x="592294" y="1240"/>
                </a:moveTo>
                <a:cubicBezTo>
                  <a:pt x="881820" y="20461"/>
                  <a:pt x="1110614" y="262743"/>
                  <a:pt x="1110614" y="558799"/>
                </a:cubicBezTo>
                <a:cubicBezTo>
                  <a:pt x="1110614" y="561691"/>
                  <a:pt x="1110592" y="564577"/>
                  <a:pt x="1110549" y="567415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25" name="文本框 9"/>
          <p:cNvSpPr txBox="1">
            <a:spLocks noChangeArrowheads="1"/>
          </p:cNvSpPr>
          <p:nvPr/>
        </p:nvSpPr>
        <p:spPr bwMode="auto">
          <a:xfrm>
            <a:off x="6918316" y="2133410"/>
            <a:ext cx="7239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65</a:t>
            </a: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</a:t>
            </a:r>
          </a:p>
        </p:txBody>
      </p:sp>
      <p:sp>
        <p:nvSpPr>
          <p:cNvPr id="47126" name="弧形 11"/>
          <p:cNvSpPr>
            <a:spLocks noChangeArrowheads="1"/>
          </p:cNvSpPr>
          <p:nvPr/>
        </p:nvSpPr>
        <p:spPr bwMode="auto">
          <a:xfrm rot="20040000" flipH="1" flipV="1">
            <a:off x="7124691" y="2901760"/>
            <a:ext cx="565150" cy="576262"/>
          </a:xfrm>
          <a:custGeom>
            <a:avLst/>
            <a:gdLst>
              <a:gd name="T0" fmla="*/ 159665 w 751840"/>
              <a:gd name="T1" fmla="*/ 0 h 767715"/>
              <a:gd name="T2" fmla="*/ 319330 w 751840"/>
              <a:gd name="T3" fmla="*/ 162342 h 767715"/>
              <a:gd name="T4" fmla="*/ 159666 w 751840"/>
              <a:gd name="T5" fmla="*/ 162342 h 767715"/>
              <a:gd name="T6" fmla="*/ 159665 w 751840"/>
              <a:gd name="T7" fmla="*/ 0 h 767715"/>
              <a:gd name="T8" fmla="*/ 319330 w 751840"/>
              <a:gd name="T9" fmla="*/ 162342 h 7677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51840" h="767715" stroke="0">
                <a:moveTo>
                  <a:pt x="375919" y="0"/>
                </a:moveTo>
                <a:cubicBezTo>
                  <a:pt x="583534" y="0"/>
                  <a:pt x="751839" y="171859"/>
                  <a:pt x="751839" y="383857"/>
                </a:cubicBezTo>
                <a:lnTo>
                  <a:pt x="375920" y="383857"/>
                </a:lnTo>
                <a:lnTo>
                  <a:pt x="375919" y="0"/>
                </a:lnTo>
                <a:close/>
              </a:path>
              <a:path w="751840" h="767715" fill="none">
                <a:moveTo>
                  <a:pt x="375919" y="0"/>
                </a:moveTo>
                <a:cubicBezTo>
                  <a:pt x="583534" y="0"/>
                  <a:pt x="751839" y="171859"/>
                  <a:pt x="751839" y="383857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27" name="弧形 15"/>
          <p:cNvSpPr>
            <a:spLocks noChangeArrowheads="1"/>
          </p:cNvSpPr>
          <p:nvPr/>
        </p:nvSpPr>
        <p:spPr bwMode="auto">
          <a:xfrm flipV="1">
            <a:off x="7289791" y="2484247"/>
            <a:ext cx="749300" cy="838200"/>
          </a:xfrm>
          <a:custGeom>
            <a:avLst/>
            <a:gdLst>
              <a:gd name="T0" fmla="*/ 225544 w 1000760"/>
              <a:gd name="T1" fmla="*/ 644 h 1117600"/>
              <a:gd name="T2" fmla="*/ 420055 w 1000760"/>
              <a:gd name="T3" fmla="*/ 235744 h 1117600"/>
              <a:gd name="T4" fmla="*/ 420036 w 1000760"/>
              <a:gd name="T5" fmla="*/ 239019 h 1117600"/>
              <a:gd name="T6" fmla="*/ 210028 w 1000760"/>
              <a:gd name="T7" fmla="*/ 235744 h 1117600"/>
              <a:gd name="T8" fmla="*/ 225544 w 1000760"/>
              <a:gd name="T9" fmla="*/ 644 h 1117600"/>
              <a:gd name="T10" fmla="*/ 420055 w 1000760"/>
              <a:gd name="T11" fmla="*/ 235744 h 1117600"/>
              <a:gd name="T12" fmla="*/ 420036 w 1000760"/>
              <a:gd name="T13" fmla="*/ 239019 h 1117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00760" h="1117600" stroke="0">
                <a:moveTo>
                  <a:pt x="537347" y="1527"/>
                </a:moveTo>
                <a:cubicBezTo>
                  <a:pt x="796518" y="22727"/>
                  <a:pt x="1000759" y="264127"/>
                  <a:pt x="1000759" y="558800"/>
                </a:cubicBezTo>
                <a:cubicBezTo>
                  <a:pt x="1000759" y="561405"/>
                  <a:pt x="1000743" y="564006"/>
                  <a:pt x="1000712" y="566564"/>
                </a:cubicBezTo>
                <a:lnTo>
                  <a:pt x="500380" y="558800"/>
                </a:lnTo>
                <a:lnTo>
                  <a:pt x="537347" y="1527"/>
                </a:lnTo>
                <a:close/>
              </a:path>
              <a:path w="1000760" h="1117600" fill="none">
                <a:moveTo>
                  <a:pt x="537347" y="1527"/>
                </a:moveTo>
                <a:cubicBezTo>
                  <a:pt x="796518" y="22727"/>
                  <a:pt x="1000759" y="264127"/>
                  <a:pt x="1000759" y="558800"/>
                </a:cubicBezTo>
                <a:cubicBezTo>
                  <a:pt x="1000759" y="561405"/>
                  <a:pt x="1000743" y="564006"/>
                  <a:pt x="1000712" y="566564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28" name="文本框 16"/>
          <p:cNvSpPr txBox="1">
            <a:spLocks noChangeArrowheads="1"/>
          </p:cNvSpPr>
          <p:nvPr/>
        </p:nvSpPr>
        <p:spPr bwMode="auto">
          <a:xfrm>
            <a:off x="7916853" y="3077972"/>
            <a:ext cx="7239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70</a:t>
            </a: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</a:t>
            </a:r>
          </a:p>
        </p:txBody>
      </p:sp>
      <p:sp>
        <p:nvSpPr>
          <p:cNvPr id="47129" name="Text Box 14"/>
          <p:cNvSpPr txBox="1">
            <a:spLocks noChangeArrowheads="1"/>
          </p:cNvSpPr>
          <p:nvPr/>
        </p:nvSpPr>
        <p:spPr bwMode="auto">
          <a:xfrm>
            <a:off x="7124691" y="2814447"/>
            <a:ext cx="498475" cy="33178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en-US" altLang="zh-CN" sz="2100" b="1" i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O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455662" y="3453609"/>
            <a:ext cx="7239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20</a:t>
            </a: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560496" y="925233"/>
            <a:ext cx="1599743" cy="654879"/>
            <a:chOff x="383119" y="652379"/>
            <a:chExt cx="1599743" cy="654878"/>
          </a:xfrm>
        </p:grpSpPr>
        <p:grpSp>
          <p:nvGrpSpPr>
            <p:cNvPr id="43" name="组合 42"/>
            <p:cNvGrpSpPr/>
            <p:nvPr/>
          </p:nvGrpSpPr>
          <p:grpSpPr>
            <a:xfrm>
              <a:off x="835070" y="724386"/>
              <a:ext cx="1147792" cy="479345"/>
              <a:chOff x="835070" y="724386"/>
              <a:chExt cx="1147792" cy="479345"/>
            </a:xfrm>
          </p:grpSpPr>
          <p:sp>
            <p:nvSpPr>
              <p:cNvPr id="45" name="流程图: 库存数据 44"/>
              <p:cNvSpPr/>
              <p:nvPr/>
            </p:nvSpPr>
            <p:spPr>
              <a:xfrm rot="10800000">
                <a:off x="835070" y="764930"/>
                <a:ext cx="1087709" cy="438801"/>
              </a:xfrm>
              <a:prstGeom prst="flowChartOnlineStorage">
                <a:avLst/>
              </a:prstGeom>
              <a:solidFill>
                <a:srgbClr val="02B3C5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kern="0" dirty="0">
                  <a:solidFill>
                    <a:prstClr val="white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979562" y="724386"/>
                <a:ext cx="1003300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zh-CN" altLang="en-US" sz="2000" kern="0" dirty="0">
                    <a:solidFill>
                      <a:prstClr val="white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说一说</a:t>
                </a:r>
              </a:p>
            </p:txBody>
          </p:sp>
        </p:grpSp>
        <p:pic>
          <p:nvPicPr>
            <p:cNvPr id="44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25" t="4593" r="3507" b="2832"/>
            <a:stretch>
              <a:fillRect/>
            </a:stretch>
          </p:blipFill>
          <p:spPr bwMode="auto">
            <a:xfrm>
              <a:off x="383119" y="652379"/>
              <a:ext cx="643128" cy="65487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8458" grpId="0"/>
      <p:bldP spid="18459" grpId="0"/>
      <p:bldP spid="6" grpId="0"/>
      <p:bldP spid="18461" grpId="0"/>
      <p:bldP spid="11" grpId="0"/>
      <p:bldP spid="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70039" y="1352215"/>
            <a:ext cx="4914714" cy="352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例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图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货轮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在航行过程中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发现灯塔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在它南偏东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60°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的方向上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同时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在它北偏东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40°,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南偏西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10°,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西北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即北偏西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45°)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方向上又分别发现了客轮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，货轮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和海岛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仿照表示灯塔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方位的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方法画出表示客轮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，货轮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和海岛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方向的射线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pic>
        <p:nvPicPr>
          <p:cNvPr id="45059" name="Picture 3" descr="MCj0311966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734"/>
          <a:stretch>
            <a:fillRect/>
          </a:stretch>
        </p:blipFill>
        <p:spPr bwMode="auto">
          <a:xfrm>
            <a:off x="5849528" y="2666996"/>
            <a:ext cx="25908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063" name="Group 7"/>
          <p:cNvGrpSpPr/>
          <p:nvPr/>
        </p:nvGrpSpPr>
        <p:grpSpPr bwMode="auto">
          <a:xfrm>
            <a:off x="5095466" y="1816096"/>
            <a:ext cx="3413125" cy="3092450"/>
            <a:chOff x="1429" y="1399"/>
            <a:chExt cx="2867" cy="2597"/>
          </a:xfrm>
        </p:grpSpPr>
        <p:sp>
          <p:nvSpPr>
            <p:cNvPr id="48169" name="Line 8"/>
            <p:cNvSpPr>
              <a:spLocks noChangeShapeType="1"/>
            </p:cNvSpPr>
            <p:nvPr/>
          </p:nvSpPr>
          <p:spPr bwMode="auto">
            <a:xfrm>
              <a:off x="1791" y="2704"/>
              <a:ext cx="217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170" name="Line 9"/>
            <p:cNvSpPr>
              <a:spLocks noChangeShapeType="1"/>
            </p:cNvSpPr>
            <p:nvPr/>
          </p:nvSpPr>
          <p:spPr bwMode="auto">
            <a:xfrm>
              <a:off x="2862" y="1706"/>
              <a:ext cx="0" cy="190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171" name="Text Box 10"/>
            <p:cNvSpPr txBox="1">
              <a:spLocks noChangeArrowheads="1"/>
            </p:cNvSpPr>
            <p:nvPr/>
          </p:nvSpPr>
          <p:spPr bwMode="auto">
            <a:xfrm>
              <a:off x="3978" y="2559"/>
              <a:ext cx="318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东</a:t>
              </a:r>
            </a:p>
          </p:txBody>
        </p:sp>
        <p:sp>
          <p:nvSpPr>
            <p:cNvPr id="48172" name="Text Box 11"/>
            <p:cNvSpPr txBox="1">
              <a:spLocks noChangeArrowheads="1"/>
            </p:cNvSpPr>
            <p:nvPr/>
          </p:nvSpPr>
          <p:spPr bwMode="auto">
            <a:xfrm>
              <a:off x="2681" y="3648"/>
              <a:ext cx="318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南</a:t>
              </a:r>
            </a:p>
          </p:txBody>
        </p:sp>
        <p:sp>
          <p:nvSpPr>
            <p:cNvPr id="48173" name="Text Box 12"/>
            <p:cNvSpPr txBox="1">
              <a:spLocks noChangeArrowheads="1"/>
            </p:cNvSpPr>
            <p:nvPr/>
          </p:nvSpPr>
          <p:spPr bwMode="auto">
            <a:xfrm>
              <a:off x="1429" y="2542"/>
              <a:ext cx="318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西</a:t>
              </a:r>
            </a:p>
          </p:txBody>
        </p:sp>
        <p:sp>
          <p:nvSpPr>
            <p:cNvPr id="48174" name="Text Box 13"/>
            <p:cNvSpPr txBox="1">
              <a:spLocks noChangeArrowheads="1"/>
            </p:cNvSpPr>
            <p:nvPr/>
          </p:nvSpPr>
          <p:spPr bwMode="auto">
            <a:xfrm>
              <a:off x="2690" y="1399"/>
              <a:ext cx="318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北</a:t>
              </a:r>
            </a:p>
          </p:txBody>
        </p:sp>
      </p:grpSp>
      <p:sp>
        <p:nvSpPr>
          <p:cNvPr id="45071" name="Line 15"/>
          <p:cNvSpPr>
            <a:spLocks noChangeShapeType="1"/>
          </p:cNvSpPr>
          <p:nvPr/>
        </p:nvSpPr>
        <p:spPr bwMode="auto">
          <a:xfrm rot="-273464">
            <a:off x="6871878" y="3317871"/>
            <a:ext cx="1728788" cy="1296988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5072" name="Group 16"/>
          <p:cNvGrpSpPr/>
          <p:nvPr/>
        </p:nvGrpSpPr>
        <p:grpSpPr bwMode="auto">
          <a:xfrm>
            <a:off x="6798852" y="3590924"/>
            <a:ext cx="767564" cy="526655"/>
            <a:chOff x="3978" y="2922"/>
            <a:chExt cx="644" cy="442"/>
          </a:xfrm>
        </p:grpSpPr>
        <p:sp>
          <p:nvSpPr>
            <p:cNvPr id="48167" name="Arc 17"/>
            <p:cNvSpPr>
              <a:spLocks noChangeArrowheads="1"/>
            </p:cNvSpPr>
            <p:nvPr/>
          </p:nvSpPr>
          <p:spPr bwMode="auto">
            <a:xfrm flipV="1">
              <a:off x="3978" y="2922"/>
              <a:ext cx="272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5715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168" name="Rectangle 18"/>
            <p:cNvSpPr>
              <a:spLocks noChangeArrowheads="1"/>
            </p:cNvSpPr>
            <p:nvPr/>
          </p:nvSpPr>
          <p:spPr bwMode="auto">
            <a:xfrm>
              <a:off x="4014" y="3015"/>
              <a:ext cx="608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60°</a:t>
              </a:r>
            </a:p>
          </p:txBody>
        </p:sp>
      </p:grpSp>
      <p:sp>
        <p:nvSpPr>
          <p:cNvPr id="45075" name="Line 19"/>
          <p:cNvSpPr>
            <a:spLocks noChangeShapeType="1"/>
          </p:cNvSpPr>
          <p:nvPr/>
        </p:nvSpPr>
        <p:spPr bwMode="auto">
          <a:xfrm flipV="1">
            <a:off x="6803616" y="2090734"/>
            <a:ext cx="971550" cy="1295400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76" name="Rectangle 20"/>
          <p:cNvSpPr>
            <a:spLocks noChangeArrowheads="1"/>
          </p:cNvSpPr>
          <p:nvPr/>
        </p:nvSpPr>
        <p:spPr bwMode="auto">
          <a:xfrm>
            <a:off x="7738653" y="1862134"/>
            <a:ext cx="70167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" b="1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en-US" altLang="zh-CN" sz="2100" b="1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45079" name="Line 23"/>
          <p:cNvSpPr>
            <a:spLocks noChangeShapeType="1"/>
          </p:cNvSpPr>
          <p:nvPr/>
        </p:nvSpPr>
        <p:spPr bwMode="auto">
          <a:xfrm flipH="1">
            <a:off x="6487703" y="3362321"/>
            <a:ext cx="303213" cy="1458913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5080" name="Group 24"/>
          <p:cNvGrpSpPr/>
          <p:nvPr/>
        </p:nvGrpSpPr>
        <p:grpSpPr bwMode="auto">
          <a:xfrm>
            <a:off x="6751228" y="2597146"/>
            <a:ext cx="757238" cy="476250"/>
            <a:chOff x="3915" y="2033"/>
            <a:chExt cx="635" cy="399"/>
          </a:xfrm>
        </p:grpSpPr>
        <p:sp>
          <p:nvSpPr>
            <p:cNvPr id="48165" name="Text Box 25"/>
            <p:cNvSpPr txBox="1">
              <a:spLocks noChangeArrowheads="1"/>
            </p:cNvSpPr>
            <p:nvPr/>
          </p:nvSpPr>
          <p:spPr bwMode="auto">
            <a:xfrm>
              <a:off x="3915" y="2033"/>
              <a:ext cx="635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1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40°</a:t>
              </a:r>
            </a:p>
          </p:txBody>
        </p:sp>
        <p:sp>
          <p:nvSpPr>
            <p:cNvPr id="48166" name="Arc 26"/>
            <p:cNvSpPr>
              <a:spLocks noChangeArrowheads="1"/>
            </p:cNvSpPr>
            <p:nvPr/>
          </p:nvSpPr>
          <p:spPr bwMode="auto">
            <a:xfrm>
              <a:off x="3969" y="2296"/>
              <a:ext cx="181" cy="1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rgbClr val="FF505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5083" name="Group 27"/>
          <p:cNvGrpSpPr/>
          <p:nvPr/>
        </p:nvGrpSpPr>
        <p:grpSpPr bwMode="auto">
          <a:xfrm>
            <a:off x="6478577" y="4027484"/>
            <a:ext cx="931862" cy="526012"/>
            <a:chOff x="4075" y="3748"/>
            <a:chExt cx="590" cy="442"/>
          </a:xfrm>
        </p:grpSpPr>
        <p:sp>
          <p:nvSpPr>
            <p:cNvPr id="48163" name="Arc 28"/>
            <p:cNvSpPr>
              <a:spLocks noChangeArrowheads="1"/>
            </p:cNvSpPr>
            <p:nvPr/>
          </p:nvSpPr>
          <p:spPr bwMode="auto">
            <a:xfrm rot="-2375288" flipH="1" flipV="1">
              <a:off x="4195" y="3748"/>
              <a:ext cx="86" cy="10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rgbClr val="FF505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164" name="Rectangle 29"/>
            <p:cNvSpPr>
              <a:spLocks noChangeArrowheads="1"/>
            </p:cNvSpPr>
            <p:nvPr/>
          </p:nvSpPr>
          <p:spPr bwMode="auto">
            <a:xfrm>
              <a:off x="4075" y="3841"/>
              <a:ext cx="59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10°</a:t>
              </a:r>
            </a:p>
          </p:txBody>
        </p:sp>
      </p:grpSp>
      <p:grpSp>
        <p:nvGrpSpPr>
          <p:cNvPr id="45087" name="Group 31"/>
          <p:cNvGrpSpPr/>
          <p:nvPr/>
        </p:nvGrpSpPr>
        <p:grpSpPr bwMode="auto">
          <a:xfrm rot="-223061">
            <a:off x="6306028" y="2613433"/>
            <a:ext cx="723099" cy="484993"/>
            <a:chOff x="2895" y="3776"/>
            <a:chExt cx="608" cy="408"/>
          </a:xfrm>
        </p:grpSpPr>
        <p:sp>
          <p:nvSpPr>
            <p:cNvPr id="48161" name="Arc 32"/>
            <p:cNvSpPr>
              <a:spLocks noChangeArrowheads="1"/>
            </p:cNvSpPr>
            <p:nvPr/>
          </p:nvSpPr>
          <p:spPr bwMode="auto">
            <a:xfrm rot="-4796841">
              <a:off x="3098" y="3995"/>
              <a:ext cx="136" cy="241"/>
            </a:xfrm>
            <a:custGeom>
              <a:avLst/>
              <a:gdLst>
                <a:gd name="T0" fmla="*/ 0 w 21600"/>
                <a:gd name="T1" fmla="*/ 0 h 28801"/>
                <a:gd name="T2" fmla="*/ 0 w 21600"/>
                <a:gd name="T3" fmla="*/ 0 h 28801"/>
                <a:gd name="T4" fmla="*/ 0 w 21600"/>
                <a:gd name="T5" fmla="*/ 0 h 28801"/>
                <a:gd name="T6" fmla="*/ 0 w 21600"/>
                <a:gd name="T7" fmla="*/ 0 h 28801"/>
                <a:gd name="T8" fmla="*/ 0 w 21600"/>
                <a:gd name="T9" fmla="*/ 0 h 28801"/>
                <a:gd name="T10" fmla="*/ 0 w 21600"/>
                <a:gd name="T11" fmla="*/ 0 h 28801"/>
                <a:gd name="T12" fmla="*/ 0 w 21600"/>
                <a:gd name="T13" fmla="*/ 0 h 288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600" h="28801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053"/>
                    <a:pt x="21182" y="26488"/>
                    <a:pt x="20364" y="28801"/>
                  </a:cubicBezTo>
                </a:path>
                <a:path w="21600" h="28801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053"/>
                    <a:pt x="21182" y="26488"/>
                    <a:pt x="20364" y="28801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>
              <a:solidFill>
                <a:srgbClr val="FF505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162" name="Rectangle 33"/>
            <p:cNvSpPr>
              <a:spLocks noChangeArrowheads="1"/>
            </p:cNvSpPr>
            <p:nvPr/>
          </p:nvSpPr>
          <p:spPr bwMode="auto">
            <a:xfrm>
              <a:off x="2895" y="3776"/>
              <a:ext cx="60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45°</a:t>
              </a:r>
            </a:p>
          </p:txBody>
        </p:sp>
      </p:grpSp>
      <p:sp>
        <p:nvSpPr>
          <p:cNvPr id="45086" name="Line 30"/>
          <p:cNvSpPr>
            <a:spLocks noChangeShapeType="1"/>
          </p:cNvSpPr>
          <p:nvPr/>
        </p:nvSpPr>
        <p:spPr bwMode="auto">
          <a:xfrm>
            <a:off x="5509803" y="2205034"/>
            <a:ext cx="1296988" cy="1187450"/>
          </a:xfrm>
          <a:prstGeom prst="line">
            <a:avLst/>
          </a:prstGeom>
          <a:noFill/>
          <a:ln w="57150">
            <a:solidFill>
              <a:srgbClr val="FF505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78" name="Rectangle 22"/>
          <p:cNvSpPr>
            <a:spLocks noChangeArrowheads="1"/>
          </p:cNvSpPr>
          <p:nvPr/>
        </p:nvSpPr>
        <p:spPr bwMode="auto">
          <a:xfrm>
            <a:off x="5974941" y="4251321"/>
            <a:ext cx="127317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00" b="1" i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zh-CN" sz="100" b="1">
                <a:latin typeface="Times New Roman" pitchFamily="18" charset="0"/>
                <a:cs typeface="Times New Roman" pitchFamily="18" charset="0"/>
              </a:rPr>
              <a:t>  ●</a:t>
            </a:r>
          </a:p>
        </p:txBody>
      </p:sp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8508591" y="4324346"/>
            <a:ext cx="6477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" dirty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45077" name="Rectangle 21"/>
          <p:cNvSpPr>
            <a:spLocks noChangeArrowheads="1"/>
          </p:cNvSpPr>
          <p:nvPr/>
        </p:nvSpPr>
        <p:spPr bwMode="auto">
          <a:xfrm>
            <a:off x="5174841" y="1873246"/>
            <a:ext cx="703262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00" b="1" dirty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grpSp>
        <p:nvGrpSpPr>
          <p:cNvPr id="45060" name="Group 4"/>
          <p:cNvGrpSpPr/>
          <p:nvPr/>
        </p:nvGrpSpPr>
        <p:grpSpPr bwMode="auto">
          <a:xfrm>
            <a:off x="6527391" y="3121021"/>
            <a:ext cx="695325" cy="552450"/>
            <a:chOff x="3108" y="1943"/>
            <a:chExt cx="585" cy="367"/>
          </a:xfrm>
        </p:grpSpPr>
        <p:sp>
          <p:nvSpPr>
            <p:cNvPr id="48159" name="Text Box 5"/>
            <p:cNvSpPr txBox="1">
              <a:spLocks noChangeArrowheads="1"/>
            </p:cNvSpPr>
            <p:nvPr/>
          </p:nvSpPr>
          <p:spPr bwMode="auto">
            <a:xfrm>
              <a:off x="3284" y="2034"/>
              <a:ext cx="409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100" i="1">
                  <a:latin typeface="Times New Roman" pitchFamily="18" charset="0"/>
                  <a:cs typeface="Times New Roman" pitchFamily="18" charset="0"/>
                </a:rPr>
                <a:t>O</a:t>
              </a:r>
            </a:p>
          </p:txBody>
        </p:sp>
        <p:sp>
          <p:nvSpPr>
            <p:cNvPr id="48160" name="Rectangle 6"/>
            <p:cNvSpPr>
              <a:spLocks noChangeArrowheads="1"/>
            </p:cNvSpPr>
            <p:nvPr/>
          </p:nvSpPr>
          <p:spPr bwMode="auto">
            <a:xfrm>
              <a:off x="3108" y="1943"/>
              <a:ext cx="260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●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38690" y="926159"/>
            <a:ext cx="5450054" cy="492443"/>
            <a:chOff x="701675" y="547688"/>
            <a:chExt cx="5450054" cy="492443"/>
          </a:xfrm>
        </p:grpSpPr>
        <p:grpSp>
          <p:nvGrpSpPr>
            <p:cNvPr id="48146" name="组合 6"/>
            <p:cNvGrpSpPr/>
            <p:nvPr/>
          </p:nvGrpSpPr>
          <p:grpSpPr bwMode="auto">
            <a:xfrm>
              <a:off x="701675" y="547688"/>
              <a:ext cx="1458913" cy="492443"/>
              <a:chOff x="427462" y="558483"/>
              <a:chExt cx="1458433" cy="491490"/>
            </a:xfrm>
          </p:grpSpPr>
          <p:grpSp>
            <p:nvGrpSpPr>
              <p:cNvPr id="48152" name="组合 5"/>
              <p:cNvGrpSpPr/>
              <p:nvPr/>
            </p:nvGrpSpPr>
            <p:grpSpPr bwMode="auto">
              <a:xfrm>
                <a:off x="468723" y="591756"/>
                <a:ext cx="1417171" cy="426212"/>
                <a:chOff x="2177459" y="-557439"/>
                <a:chExt cx="1417171" cy="426212"/>
              </a:xfrm>
            </p:grpSpPr>
            <p:sp>
              <p:nvSpPr>
                <p:cNvPr id="3" name="椭圆 2"/>
                <p:cNvSpPr/>
                <p:nvPr/>
              </p:nvSpPr>
              <p:spPr>
                <a:xfrm>
                  <a:off x="2177459" y="-557439"/>
                  <a:ext cx="426897" cy="42621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" name="椭圆 3"/>
                <p:cNvSpPr/>
                <p:nvPr/>
              </p:nvSpPr>
              <p:spPr>
                <a:xfrm>
                  <a:off x="2507550" y="-557439"/>
                  <a:ext cx="426897" cy="42621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" name="椭圆 4"/>
                <p:cNvSpPr/>
                <p:nvPr/>
              </p:nvSpPr>
              <p:spPr>
                <a:xfrm>
                  <a:off x="2837642" y="-557439"/>
                  <a:ext cx="426897" cy="42621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" name="椭圆 5"/>
                <p:cNvSpPr/>
                <p:nvPr/>
              </p:nvSpPr>
              <p:spPr>
                <a:xfrm>
                  <a:off x="3167733" y="-557439"/>
                  <a:ext cx="426897" cy="42621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kumimoji="1" lang="zh-CN" altLang="en-US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8153" name="文本框 11"/>
              <p:cNvSpPr txBox="1">
                <a:spLocks noChangeArrowheads="1"/>
              </p:cNvSpPr>
              <p:nvPr/>
            </p:nvSpPr>
            <p:spPr bwMode="auto">
              <a:xfrm>
                <a:off x="427462" y="558483"/>
                <a:ext cx="1458433" cy="491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dist">
                  <a:buFont typeface="Arial" panose="020B0604020202020204" pitchFamily="34" charset="0"/>
                  <a:buNone/>
                </a:pPr>
                <a:r>
                  <a:rPr lang="zh-CN" altLang="en-US" sz="2600" b="1" spc="-150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素养考点 </a:t>
                </a:r>
              </a:p>
            </p:txBody>
          </p:sp>
        </p:grpSp>
        <p:sp>
          <p:nvSpPr>
            <p:cNvPr id="48147" name="文本框 1"/>
            <p:cNvSpPr txBox="1">
              <a:spLocks noChangeArrowheads="1"/>
            </p:cNvSpPr>
            <p:nvPr/>
          </p:nvSpPr>
          <p:spPr bwMode="auto">
            <a:xfrm>
              <a:off x="2302042" y="547689"/>
              <a:ext cx="3849687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利用方位角解答实际问题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45059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500"/>
                            </p:stCondLst>
                            <p:childTnLst>
                              <p:par>
                                <p:cTn id="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45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5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45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1000"/>
                                        <p:tgtEl>
                                          <p:spTgt spid="45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45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45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71" grpId="0" bldLvl="0" animBg="1"/>
      <p:bldP spid="45075" grpId="0" bldLvl="0" animBg="1"/>
      <p:bldP spid="45076" grpId="0" bldLvl="0" animBg="1"/>
      <p:bldP spid="45079" grpId="0" bldLvl="0" animBg="1"/>
      <p:bldP spid="45086" grpId="0" bldLvl="0" animBg="1"/>
      <p:bldP spid="45078" grpId="0" bldLvl="0" animBg="1"/>
      <p:bldP spid="45070" grpId="0" bldLvl="0" animBg="1"/>
      <p:bldP spid="4507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/>
        </p:nvSpPr>
        <p:spPr bwMode="auto">
          <a:xfrm>
            <a:off x="1259632" y="987574"/>
            <a:ext cx="7477125" cy="23971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3800"/>
              </a:lnSpc>
              <a:buFont typeface="Arial" panose="020B0604020202020204" pitchFamily="34" charset="0"/>
              <a:buNone/>
            </a:pP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费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俊龙、聂海胜乘坐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“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神舟”六号遨游太空时，我国当时派出远望一号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~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四号船队，跟踪检测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其中远望一、二号停在太平洋洋面上，某一时刻，分别测得神舟六号在北偏东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60°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和北偏东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30°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的方向，你能在下图中画出当时神舟六号所处的位置吗？</a:t>
            </a:r>
          </a:p>
        </p:txBody>
      </p:sp>
      <p:grpSp>
        <p:nvGrpSpPr>
          <p:cNvPr id="50179" name="Group 2"/>
          <p:cNvGrpSpPr/>
          <p:nvPr/>
        </p:nvGrpSpPr>
        <p:grpSpPr bwMode="auto">
          <a:xfrm>
            <a:off x="3296395" y="3862536"/>
            <a:ext cx="3403600" cy="884238"/>
            <a:chOff x="1733" y="3612"/>
            <a:chExt cx="2496" cy="323"/>
          </a:xfrm>
        </p:grpSpPr>
        <p:sp>
          <p:nvSpPr>
            <p:cNvPr id="50184" name="Rectangle 3"/>
            <p:cNvSpPr>
              <a:spLocks noChangeArrowheads="1"/>
            </p:cNvSpPr>
            <p:nvPr/>
          </p:nvSpPr>
          <p:spPr bwMode="auto">
            <a:xfrm>
              <a:off x="1973" y="3612"/>
              <a:ext cx="302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latin typeface="Times New Roman" pitchFamily="18" charset="0"/>
                  <a:cs typeface="Times New Roman" pitchFamily="18" charset="0"/>
                </a:rPr>
                <a:t>●</a:t>
              </a:r>
            </a:p>
          </p:txBody>
        </p:sp>
        <p:sp>
          <p:nvSpPr>
            <p:cNvPr id="50185" name="Rectangle 4"/>
            <p:cNvSpPr>
              <a:spLocks noChangeArrowheads="1"/>
            </p:cNvSpPr>
            <p:nvPr/>
          </p:nvSpPr>
          <p:spPr bwMode="auto">
            <a:xfrm>
              <a:off x="3527" y="3633"/>
              <a:ext cx="302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latin typeface="Times New Roman" pitchFamily="18" charset="0"/>
                  <a:cs typeface="Times New Roman" pitchFamily="18" charset="0"/>
                </a:rPr>
                <a:t>●</a:t>
              </a:r>
            </a:p>
          </p:txBody>
        </p:sp>
        <p:sp>
          <p:nvSpPr>
            <p:cNvPr id="50186" name="Text Box 5"/>
            <p:cNvSpPr txBox="1">
              <a:spLocks noChangeArrowheads="1"/>
            </p:cNvSpPr>
            <p:nvPr/>
          </p:nvSpPr>
          <p:spPr bwMode="auto">
            <a:xfrm>
              <a:off x="1733" y="3784"/>
              <a:ext cx="95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远望一号</a:t>
              </a:r>
            </a:p>
          </p:txBody>
        </p:sp>
        <p:sp>
          <p:nvSpPr>
            <p:cNvPr id="50187" name="Text Box 6"/>
            <p:cNvSpPr txBox="1">
              <a:spLocks noChangeArrowheads="1"/>
            </p:cNvSpPr>
            <p:nvPr/>
          </p:nvSpPr>
          <p:spPr bwMode="auto">
            <a:xfrm>
              <a:off x="3276" y="3784"/>
              <a:ext cx="95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远望二号</a:t>
              </a:r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57" y="987574"/>
            <a:ext cx="736875" cy="716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3" name="Line 9"/>
          <p:cNvSpPr>
            <a:spLocks noChangeShapeType="1"/>
          </p:cNvSpPr>
          <p:nvPr/>
        </p:nvSpPr>
        <p:spPr bwMode="auto">
          <a:xfrm flipV="1">
            <a:off x="3672444" y="1276350"/>
            <a:ext cx="3402012" cy="205263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6" name="Line 12"/>
          <p:cNvSpPr>
            <a:spLocks noChangeShapeType="1"/>
          </p:cNvSpPr>
          <p:nvPr/>
        </p:nvSpPr>
        <p:spPr bwMode="auto">
          <a:xfrm flipV="1">
            <a:off x="5817156" y="1014413"/>
            <a:ext cx="1241425" cy="23764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2228" name="Group 2"/>
          <p:cNvGrpSpPr/>
          <p:nvPr/>
        </p:nvGrpSpPr>
        <p:grpSpPr bwMode="auto">
          <a:xfrm>
            <a:off x="3077131" y="3168650"/>
            <a:ext cx="3403600" cy="1157288"/>
            <a:chOff x="1655" y="3612"/>
            <a:chExt cx="2496" cy="423"/>
          </a:xfrm>
        </p:grpSpPr>
        <p:sp>
          <p:nvSpPr>
            <p:cNvPr id="52245" name="Rectangle 3"/>
            <p:cNvSpPr>
              <a:spLocks noChangeArrowheads="1"/>
            </p:cNvSpPr>
            <p:nvPr/>
          </p:nvSpPr>
          <p:spPr bwMode="auto">
            <a:xfrm>
              <a:off x="1973" y="3612"/>
              <a:ext cx="306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>
                  <a:latin typeface="Times New Roman" pitchFamily="18" charset="0"/>
                  <a:cs typeface="Times New Roman" pitchFamily="18" charset="0"/>
                </a:rPr>
                <a:t>●</a:t>
              </a:r>
            </a:p>
          </p:txBody>
        </p:sp>
        <p:sp>
          <p:nvSpPr>
            <p:cNvPr id="52246" name="Rectangle 4"/>
            <p:cNvSpPr>
              <a:spLocks noChangeArrowheads="1"/>
            </p:cNvSpPr>
            <p:nvPr/>
          </p:nvSpPr>
          <p:spPr bwMode="auto">
            <a:xfrm>
              <a:off x="3527" y="3633"/>
              <a:ext cx="306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b="1">
                  <a:latin typeface="Times New Roman" pitchFamily="18" charset="0"/>
                  <a:cs typeface="Times New Roman" pitchFamily="18" charset="0"/>
                </a:rPr>
                <a:t>●</a:t>
              </a:r>
            </a:p>
          </p:txBody>
        </p:sp>
        <p:sp>
          <p:nvSpPr>
            <p:cNvPr id="52247" name="Text Box 5"/>
            <p:cNvSpPr txBox="1">
              <a:spLocks noChangeArrowheads="1"/>
            </p:cNvSpPr>
            <p:nvPr/>
          </p:nvSpPr>
          <p:spPr bwMode="auto">
            <a:xfrm>
              <a:off x="1655" y="3884"/>
              <a:ext cx="95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远望一号</a:t>
              </a:r>
            </a:p>
          </p:txBody>
        </p:sp>
        <p:sp>
          <p:nvSpPr>
            <p:cNvPr id="52248" name="Text Box 6"/>
            <p:cNvSpPr txBox="1">
              <a:spLocks noChangeArrowheads="1"/>
            </p:cNvSpPr>
            <p:nvPr/>
          </p:nvSpPr>
          <p:spPr bwMode="auto">
            <a:xfrm>
              <a:off x="3198" y="3884"/>
              <a:ext cx="953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远望二号</a:t>
              </a:r>
            </a:p>
          </p:txBody>
        </p:sp>
      </p:grpSp>
      <p:grpSp>
        <p:nvGrpSpPr>
          <p:cNvPr id="7" name="组合 6"/>
          <p:cNvGrpSpPr/>
          <p:nvPr/>
        </p:nvGrpSpPr>
        <p:grpSpPr bwMode="auto">
          <a:xfrm>
            <a:off x="3094594" y="2519363"/>
            <a:ext cx="1187450" cy="1349375"/>
            <a:chOff x="3155" y="4157"/>
            <a:chExt cx="2494" cy="2834"/>
          </a:xfrm>
        </p:grpSpPr>
        <p:sp>
          <p:nvSpPr>
            <p:cNvPr id="52243" name="Line 7"/>
            <p:cNvSpPr>
              <a:spLocks noChangeShapeType="1"/>
            </p:cNvSpPr>
            <p:nvPr/>
          </p:nvSpPr>
          <p:spPr bwMode="auto">
            <a:xfrm>
              <a:off x="3154" y="5862"/>
              <a:ext cx="249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244" name="Line 8"/>
            <p:cNvSpPr>
              <a:spLocks noChangeShapeType="1"/>
            </p:cNvSpPr>
            <p:nvPr/>
          </p:nvSpPr>
          <p:spPr bwMode="auto">
            <a:xfrm flipV="1">
              <a:off x="4415" y="4156"/>
              <a:ext cx="0" cy="283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7120" name="Text Box 16"/>
          <p:cNvSpPr txBox="1">
            <a:spLocks noChangeArrowheads="1"/>
          </p:cNvSpPr>
          <p:nvPr/>
        </p:nvSpPr>
        <p:spPr bwMode="auto">
          <a:xfrm>
            <a:off x="3761344" y="2625725"/>
            <a:ext cx="8382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60°</a:t>
            </a:r>
          </a:p>
        </p:txBody>
      </p:sp>
      <p:sp>
        <p:nvSpPr>
          <p:cNvPr id="47121" name="Text Box 17"/>
          <p:cNvSpPr txBox="1">
            <a:spLocks noChangeArrowheads="1"/>
          </p:cNvSpPr>
          <p:nvPr/>
        </p:nvSpPr>
        <p:spPr bwMode="auto">
          <a:xfrm>
            <a:off x="5763181" y="2473325"/>
            <a:ext cx="773113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30°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680756" y="1241425"/>
            <a:ext cx="4154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●</a:t>
            </a:r>
          </a:p>
        </p:txBody>
      </p:sp>
      <p:sp>
        <p:nvSpPr>
          <p:cNvPr id="3" name="弧形 2"/>
          <p:cNvSpPr>
            <a:spLocks noChangeArrowheads="1"/>
          </p:cNvSpPr>
          <p:nvPr/>
        </p:nvSpPr>
        <p:spPr bwMode="auto">
          <a:xfrm rot="-960000">
            <a:off x="3527981" y="2944813"/>
            <a:ext cx="482600" cy="484187"/>
          </a:xfrm>
          <a:custGeom>
            <a:avLst/>
            <a:gdLst>
              <a:gd name="T0" fmla="*/ 135821 w 643255"/>
              <a:gd name="T1" fmla="*/ 0 h 643255"/>
              <a:gd name="T2" fmla="*/ 271640 w 643255"/>
              <a:gd name="T3" fmla="*/ 137165 h 643255"/>
              <a:gd name="T4" fmla="*/ 135821 w 643255"/>
              <a:gd name="T5" fmla="*/ 137165 h 643255"/>
              <a:gd name="T6" fmla="*/ 135821 w 643255"/>
              <a:gd name="T7" fmla="*/ 0 h 643255"/>
              <a:gd name="T8" fmla="*/ 271640 w 643255"/>
              <a:gd name="T9" fmla="*/ 137165 h 6432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3255" h="643255" stroke="0">
                <a:moveTo>
                  <a:pt x="321627" y="0"/>
                </a:moveTo>
                <a:cubicBezTo>
                  <a:pt x="499257" y="0"/>
                  <a:pt x="643254" y="143997"/>
                  <a:pt x="643254" y="321627"/>
                </a:cubicBezTo>
                <a:lnTo>
                  <a:pt x="321627" y="321627"/>
                </a:lnTo>
                <a:lnTo>
                  <a:pt x="321627" y="0"/>
                </a:lnTo>
                <a:close/>
              </a:path>
              <a:path w="643255" h="643255" fill="none">
                <a:moveTo>
                  <a:pt x="321627" y="0"/>
                </a:moveTo>
                <a:cubicBezTo>
                  <a:pt x="499257" y="0"/>
                  <a:pt x="643254" y="143997"/>
                  <a:pt x="643254" y="321627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弧形 3"/>
          <p:cNvSpPr>
            <a:spLocks noChangeArrowheads="1"/>
          </p:cNvSpPr>
          <p:nvPr/>
        </p:nvSpPr>
        <p:spPr bwMode="auto">
          <a:xfrm rot="-1980000">
            <a:off x="5771119" y="2998788"/>
            <a:ext cx="230187" cy="233362"/>
          </a:xfrm>
          <a:custGeom>
            <a:avLst/>
            <a:gdLst>
              <a:gd name="T0" fmla="*/ 64031 w 308610"/>
              <a:gd name="T1" fmla="*/ 0 h 308610"/>
              <a:gd name="T2" fmla="*/ 128062 w 308610"/>
              <a:gd name="T3" fmla="*/ 66718 h 308610"/>
              <a:gd name="T4" fmla="*/ 64032 w 308610"/>
              <a:gd name="T5" fmla="*/ 66718 h 308610"/>
              <a:gd name="T6" fmla="*/ 64031 w 308610"/>
              <a:gd name="T7" fmla="*/ 0 h 308610"/>
              <a:gd name="T8" fmla="*/ 128062 w 308610"/>
              <a:gd name="T9" fmla="*/ 66718 h 3086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8610" h="308610" stroke="0">
                <a:moveTo>
                  <a:pt x="154304" y="0"/>
                </a:moveTo>
                <a:cubicBezTo>
                  <a:pt x="239524" y="0"/>
                  <a:pt x="308609" y="69085"/>
                  <a:pt x="308609" y="154305"/>
                </a:cubicBezTo>
                <a:lnTo>
                  <a:pt x="154305" y="154305"/>
                </a:lnTo>
                <a:lnTo>
                  <a:pt x="154304" y="0"/>
                </a:lnTo>
                <a:close/>
              </a:path>
              <a:path w="308610" h="308610" fill="none">
                <a:moveTo>
                  <a:pt x="154304" y="0"/>
                </a:moveTo>
                <a:cubicBezTo>
                  <a:pt x="239524" y="0"/>
                  <a:pt x="308609" y="69085"/>
                  <a:pt x="308609" y="154305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 bwMode="auto">
          <a:xfrm>
            <a:off x="5228194" y="2560638"/>
            <a:ext cx="1187450" cy="1349375"/>
            <a:chOff x="7636" y="4244"/>
            <a:chExt cx="2494" cy="2834"/>
          </a:xfrm>
        </p:grpSpPr>
        <p:sp>
          <p:nvSpPr>
            <p:cNvPr id="52241" name="Line 8"/>
            <p:cNvSpPr>
              <a:spLocks noChangeShapeType="1"/>
            </p:cNvSpPr>
            <p:nvPr/>
          </p:nvSpPr>
          <p:spPr bwMode="auto">
            <a:xfrm flipV="1">
              <a:off x="8870" y="4243"/>
              <a:ext cx="0" cy="283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242" name="Line 7"/>
            <p:cNvSpPr>
              <a:spLocks noChangeShapeType="1"/>
            </p:cNvSpPr>
            <p:nvPr/>
          </p:nvSpPr>
          <p:spPr bwMode="auto">
            <a:xfrm>
              <a:off x="7635" y="5975"/>
              <a:ext cx="249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3" grpId="0" bldLvl="0" animBg="1"/>
      <p:bldP spid="47116" grpId="0" bldLvl="0" animBg="1"/>
      <p:bldP spid="47120" grpId="0"/>
      <p:bldP spid="47121" grpId="0"/>
      <p:bldP spid="2" grpId="0"/>
      <p:bldP spid="3" grpId="0" bldLvl="0" animBg="1"/>
      <p:bldP spid="4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文本框 1"/>
          <p:cNvSpPr txBox="1">
            <a:spLocks noChangeArrowheads="1"/>
          </p:cNvSpPr>
          <p:nvPr/>
        </p:nvSpPr>
        <p:spPr bwMode="auto">
          <a:xfrm>
            <a:off x="899592" y="1131590"/>
            <a:ext cx="7620000" cy="2728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1. 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下列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语句正确的是 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(        )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A. 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两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条直线相交，组成的图形叫做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角</a:t>
            </a: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B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两条有公共端点的线段组成的图形叫做角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ts val="38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C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两条有公共点的射线组成的图形叫做角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ts val="38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D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从同一点引出的两条射线组成的图形叫做角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4037852" y="1209809"/>
            <a:ext cx="4443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文本框 1"/>
          <p:cNvSpPr txBox="1">
            <a:spLocks noChangeArrowheads="1"/>
          </p:cNvSpPr>
          <p:nvPr/>
        </p:nvSpPr>
        <p:spPr bwMode="auto">
          <a:xfrm>
            <a:off x="932656" y="806598"/>
            <a:ext cx="8047037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2.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下列说法不正确的是 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(        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)</a:t>
            </a:r>
          </a:p>
          <a:p>
            <a:pPr marL="457200" indent="-457200" eaLnBrk="1" hangingPunct="1">
              <a:lnSpc>
                <a:spcPct val="200000"/>
              </a:lnSpc>
              <a:buFont typeface="Arial" panose="020B0604020202020204" pitchFamily="34" charset="0"/>
              <a:buAutoNum type="alphaUcPeriod"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∠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AOB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的顶点是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O  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  </a:t>
            </a:r>
            <a:endParaRPr lang="en-US" altLang="zh-CN" sz="2400" b="1" dirty="0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B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射线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BO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AO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分别是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∠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AOB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的两条边</a:t>
            </a: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C. ∠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AOB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的边是两条射线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     </a:t>
            </a:r>
            <a:endParaRPr lang="en-US" altLang="zh-CN" sz="2400" b="1" dirty="0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  <a:sym typeface="Arial" panose="020B0604020202020204" pitchFamily="34" charset="0"/>
            </a:endParaRPr>
          </a:p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D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. ∠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AOB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与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∠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BOA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Arial" panose="020B0604020202020204" pitchFamily="34" charset="0"/>
              </a:rPr>
              <a:t>表示同一个角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4355976" y="1059582"/>
            <a:ext cx="389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文本框 1"/>
          <p:cNvSpPr txBox="1">
            <a:spLocks noChangeArrowheads="1"/>
          </p:cNvSpPr>
          <p:nvPr/>
        </p:nvSpPr>
        <p:spPr bwMode="auto">
          <a:xfrm>
            <a:off x="931863" y="963569"/>
            <a:ext cx="7494587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 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甲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、乙、丙、丁，四名学生在判断钟表的分针和时针互相垂直的时刻时，每人说了两个时刻，说法都对的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是（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　　）   </a:t>
            </a: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A．甲：“3时整和3时30分”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B．乙说“6时15分和6时45分”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C．丙说“9时整和12时15分”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D．丁说：“3时整和9时整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”</a:t>
            </a:r>
            <a:endParaRPr lang="en-US" altLang="zh-CN" sz="2400" b="1" dirty="0" smtClean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095623" y="1969229"/>
            <a:ext cx="4079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文本框 1"/>
          <p:cNvSpPr txBox="1">
            <a:spLocks noChangeArrowheads="1"/>
          </p:cNvSpPr>
          <p:nvPr/>
        </p:nvSpPr>
        <p:spPr bwMode="auto">
          <a:xfrm>
            <a:off x="561975" y="781939"/>
            <a:ext cx="7840663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4.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如图所示：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1)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图中共有多少个角？请写出能用一个字母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表示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的角；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21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210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2)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把图中所有的角都表示出来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grpSp>
        <p:nvGrpSpPr>
          <p:cNvPr id="55299" name="组合 20"/>
          <p:cNvGrpSpPr/>
          <p:nvPr/>
        </p:nvGrpSpPr>
        <p:grpSpPr bwMode="auto">
          <a:xfrm>
            <a:off x="5909048" y="2463915"/>
            <a:ext cx="2790825" cy="1798637"/>
            <a:chOff x="6878" y="4989"/>
            <a:chExt cx="7140" cy="4605"/>
          </a:xfrm>
        </p:grpSpPr>
        <p:sp>
          <p:nvSpPr>
            <p:cNvPr id="55306" name="文本框 12"/>
            <p:cNvSpPr txBox="1">
              <a:spLocks noChangeArrowheads="1"/>
            </p:cNvSpPr>
            <p:nvPr/>
          </p:nvSpPr>
          <p:spPr bwMode="auto">
            <a:xfrm>
              <a:off x="9370" y="4989"/>
              <a:ext cx="603" cy="1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55307" name="文本框 13"/>
            <p:cNvSpPr txBox="1">
              <a:spLocks noChangeArrowheads="1"/>
            </p:cNvSpPr>
            <p:nvPr/>
          </p:nvSpPr>
          <p:spPr bwMode="auto">
            <a:xfrm>
              <a:off x="6878" y="8534"/>
              <a:ext cx="603" cy="1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55308" name="文本框 14"/>
            <p:cNvSpPr txBox="1">
              <a:spLocks noChangeArrowheads="1"/>
            </p:cNvSpPr>
            <p:nvPr/>
          </p:nvSpPr>
          <p:spPr bwMode="auto">
            <a:xfrm>
              <a:off x="13415" y="8508"/>
              <a:ext cx="603" cy="1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grpSp>
          <p:nvGrpSpPr>
            <p:cNvPr id="55309" name="组合 19"/>
            <p:cNvGrpSpPr/>
            <p:nvPr/>
          </p:nvGrpSpPr>
          <p:grpSpPr bwMode="auto">
            <a:xfrm>
              <a:off x="7648" y="5598"/>
              <a:ext cx="5796" cy="3823"/>
              <a:chOff x="8326" y="6050"/>
              <a:chExt cx="5796" cy="3823"/>
            </a:xfrm>
          </p:grpSpPr>
          <p:sp>
            <p:nvSpPr>
              <p:cNvPr id="55310" name="弧形 6"/>
              <p:cNvSpPr>
                <a:spLocks noChangeArrowheads="1"/>
              </p:cNvSpPr>
              <p:nvPr/>
            </p:nvSpPr>
            <p:spPr bwMode="auto">
              <a:xfrm rot="20220000" flipH="1">
                <a:off x="12953" y="9135"/>
                <a:ext cx="571" cy="712"/>
              </a:xfrm>
              <a:custGeom>
                <a:avLst/>
                <a:gdLst>
                  <a:gd name="T0" fmla="*/ 285 w 571"/>
                  <a:gd name="T1" fmla="*/ 0 h 712"/>
                  <a:gd name="T2" fmla="*/ 569 w 571"/>
                  <a:gd name="T3" fmla="*/ 326 h 712"/>
                  <a:gd name="T4" fmla="*/ 285 w 571"/>
                  <a:gd name="T5" fmla="*/ 356 h 712"/>
                  <a:gd name="T6" fmla="*/ 285 w 571"/>
                  <a:gd name="T7" fmla="*/ 0 h 712"/>
                  <a:gd name="T8" fmla="*/ 569 w 571"/>
                  <a:gd name="T9" fmla="*/ 326 h 7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71" h="712" stroke="0">
                    <a:moveTo>
                      <a:pt x="285" y="0"/>
                    </a:moveTo>
                    <a:cubicBezTo>
                      <a:pt x="434" y="0"/>
                      <a:pt x="557" y="144"/>
                      <a:pt x="569" y="326"/>
                    </a:cubicBezTo>
                    <a:lnTo>
                      <a:pt x="285" y="356"/>
                    </a:lnTo>
                    <a:lnTo>
                      <a:pt x="285" y="0"/>
                    </a:lnTo>
                    <a:close/>
                  </a:path>
                  <a:path w="571" h="712" fill="none">
                    <a:moveTo>
                      <a:pt x="285" y="0"/>
                    </a:moveTo>
                    <a:cubicBezTo>
                      <a:pt x="434" y="0"/>
                      <a:pt x="557" y="144"/>
                      <a:pt x="569" y="326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5311" name="弧形 7"/>
              <p:cNvSpPr>
                <a:spLocks noChangeArrowheads="1"/>
              </p:cNvSpPr>
              <p:nvPr/>
            </p:nvSpPr>
            <p:spPr bwMode="auto">
              <a:xfrm rot="21300000" flipH="1">
                <a:off x="12975" y="8818"/>
                <a:ext cx="457" cy="571"/>
              </a:xfrm>
              <a:custGeom>
                <a:avLst/>
                <a:gdLst>
                  <a:gd name="T0" fmla="*/ 228 w 457"/>
                  <a:gd name="T1" fmla="*/ 0 h 571"/>
                  <a:gd name="T2" fmla="*/ 455 w 457"/>
                  <a:gd name="T3" fmla="*/ 261 h 571"/>
                  <a:gd name="T4" fmla="*/ 228 w 457"/>
                  <a:gd name="T5" fmla="*/ 285 h 571"/>
                  <a:gd name="T6" fmla="*/ 228 w 457"/>
                  <a:gd name="T7" fmla="*/ 0 h 571"/>
                  <a:gd name="T8" fmla="*/ 455 w 457"/>
                  <a:gd name="T9" fmla="*/ 261 h 5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57" h="571" stroke="0">
                    <a:moveTo>
                      <a:pt x="228" y="0"/>
                    </a:moveTo>
                    <a:cubicBezTo>
                      <a:pt x="348" y="0"/>
                      <a:pt x="446" y="115"/>
                      <a:pt x="455" y="261"/>
                    </a:cubicBezTo>
                    <a:lnTo>
                      <a:pt x="228" y="285"/>
                    </a:lnTo>
                    <a:lnTo>
                      <a:pt x="228" y="0"/>
                    </a:lnTo>
                    <a:close/>
                  </a:path>
                  <a:path w="457" h="571" fill="none">
                    <a:moveTo>
                      <a:pt x="228" y="0"/>
                    </a:moveTo>
                    <a:cubicBezTo>
                      <a:pt x="348" y="0"/>
                      <a:pt x="446" y="115"/>
                      <a:pt x="455" y="261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55312" name="组合 18"/>
              <p:cNvGrpSpPr/>
              <p:nvPr/>
            </p:nvGrpSpPr>
            <p:grpSpPr bwMode="auto">
              <a:xfrm>
                <a:off x="8326" y="6050"/>
                <a:ext cx="5796" cy="3823"/>
                <a:chOff x="8326" y="6050"/>
                <a:chExt cx="5796" cy="3823"/>
              </a:xfrm>
            </p:grpSpPr>
            <p:sp>
              <p:nvSpPr>
                <p:cNvPr id="55313" name="弧形 4"/>
                <p:cNvSpPr>
                  <a:spLocks noChangeArrowheads="1"/>
                </p:cNvSpPr>
                <p:nvPr/>
              </p:nvSpPr>
              <p:spPr bwMode="auto">
                <a:xfrm rot="-600000">
                  <a:off x="8363" y="8932"/>
                  <a:ext cx="724" cy="892"/>
                </a:xfrm>
                <a:custGeom>
                  <a:avLst/>
                  <a:gdLst>
                    <a:gd name="T0" fmla="*/ 361 w 724"/>
                    <a:gd name="T1" fmla="*/ 0 h 892"/>
                    <a:gd name="T2" fmla="*/ 722 w 724"/>
                    <a:gd name="T3" fmla="*/ 408 h 892"/>
                    <a:gd name="T4" fmla="*/ 362 w 724"/>
                    <a:gd name="T5" fmla="*/ 446 h 892"/>
                    <a:gd name="T6" fmla="*/ 361 w 724"/>
                    <a:gd name="T7" fmla="*/ 0 h 892"/>
                    <a:gd name="T8" fmla="*/ 722 w 724"/>
                    <a:gd name="T9" fmla="*/ 408 h 8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24" h="892" stroke="0">
                      <a:moveTo>
                        <a:pt x="361" y="0"/>
                      </a:moveTo>
                      <a:cubicBezTo>
                        <a:pt x="551" y="0"/>
                        <a:pt x="706" y="180"/>
                        <a:pt x="722" y="408"/>
                      </a:cubicBezTo>
                      <a:lnTo>
                        <a:pt x="362" y="446"/>
                      </a:lnTo>
                      <a:lnTo>
                        <a:pt x="361" y="0"/>
                      </a:lnTo>
                      <a:close/>
                    </a:path>
                    <a:path w="724" h="892" fill="none">
                      <a:moveTo>
                        <a:pt x="361" y="0"/>
                      </a:moveTo>
                      <a:cubicBezTo>
                        <a:pt x="551" y="0"/>
                        <a:pt x="706" y="180"/>
                        <a:pt x="722" y="408"/>
                      </a:cubicBez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5314" name="弧形 5"/>
                <p:cNvSpPr>
                  <a:spLocks noChangeArrowheads="1"/>
                </p:cNvSpPr>
                <p:nvPr/>
              </p:nvSpPr>
              <p:spPr bwMode="auto">
                <a:xfrm rot="1380000">
                  <a:off x="8851" y="9161"/>
                  <a:ext cx="571" cy="712"/>
                </a:xfrm>
                <a:custGeom>
                  <a:avLst/>
                  <a:gdLst>
                    <a:gd name="T0" fmla="*/ 285 w 571"/>
                    <a:gd name="T1" fmla="*/ 0 h 712"/>
                    <a:gd name="T2" fmla="*/ 569 w 571"/>
                    <a:gd name="T3" fmla="*/ 326 h 712"/>
                    <a:gd name="T4" fmla="*/ 285 w 571"/>
                    <a:gd name="T5" fmla="*/ 356 h 712"/>
                    <a:gd name="T6" fmla="*/ 285 w 571"/>
                    <a:gd name="T7" fmla="*/ 0 h 712"/>
                    <a:gd name="T8" fmla="*/ 569 w 571"/>
                    <a:gd name="T9" fmla="*/ 326 h 7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71" h="712" stroke="0">
                      <a:moveTo>
                        <a:pt x="285" y="0"/>
                      </a:moveTo>
                      <a:cubicBezTo>
                        <a:pt x="434" y="0"/>
                        <a:pt x="557" y="144"/>
                        <a:pt x="569" y="326"/>
                      </a:cubicBezTo>
                      <a:lnTo>
                        <a:pt x="285" y="356"/>
                      </a:lnTo>
                      <a:lnTo>
                        <a:pt x="285" y="0"/>
                      </a:lnTo>
                      <a:close/>
                    </a:path>
                    <a:path w="571" h="712" fill="none">
                      <a:moveTo>
                        <a:pt x="285" y="0"/>
                      </a:moveTo>
                      <a:cubicBezTo>
                        <a:pt x="434" y="0"/>
                        <a:pt x="557" y="144"/>
                        <a:pt x="569" y="326"/>
                      </a:cubicBez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55315" name="组合 17"/>
                <p:cNvGrpSpPr/>
                <p:nvPr/>
              </p:nvGrpSpPr>
              <p:grpSpPr bwMode="auto">
                <a:xfrm>
                  <a:off x="8326" y="6050"/>
                  <a:ext cx="5796" cy="3803"/>
                  <a:chOff x="8326" y="6050"/>
                  <a:chExt cx="5796" cy="3803"/>
                </a:xfrm>
              </p:grpSpPr>
              <p:sp>
                <p:nvSpPr>
                  <p:cNvPr id="55316" name="文本框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238" y="8793"/>
                    <a:ext cx="603" cy="10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>
                      <a:buFont typeface="Arial" panose="020B0604020202020204" pitchFamily="34" charset="0"/>
                      <a:buNone/>
                    </a:pPr>
                    <a:r>
                      <a:rPr lang="en-US" altLang="zh-CN" sz="2100" b="1">
                        <a:latin typeface="Times New Roman" pitchFamily="18" charset="0"/>
                        <a:cs typeface="Times New Roman" pitchFamily="18" charset="0"/>
                      </a:rPr>
                      <a:t>4</a:t>
                    </a:r>
                  </a:p>
                </p:txBody>
              </p:sp>
              <p:sp>
                <p:nvSpPr>
                  <p:cNvPr id="55317" name="文本框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135" y="8070"/>
                    <a:ext cx="603" cy="10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>
                      <a:buFont typeface="Arial" panose="020B0604020202020204" pitchFamily="34" charset="0"/>
                      <a:buNone/>
                    </a:pPr>
                    <a:r>
                      <a:rPr lang="en-US" altLang="zh-CN" sz="2100" b="1">
                        <a:latin typeface="Times New Roman" pitchFamily="18" charset="0"/>
                        <a:cs typeface="Times New Roman" pitchFamily="18" charset="0"/>
                      </a:rPr>
                      <a:t>3</a:t>
                    </a:r>
                  </a:p>
                </p:txBody>
              </p:sp>
              <p:sp>
                <p:nvSpPr>
                  <p:cNvPr id="55318" name="文本框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540" y="8779"/>
                    <a:ext cx="603" cy="10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>
                      <a:buFont typeface="Arial" panose="020B0604020202020204" pitchFamily="34" charset="0"/>
                      <a:buNone/>
                    </a:pPr>
                    <a:r>
                      <a:rPr lang="en-US" altLang="zh-CN" sz="2100" b="1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</a:p>
                </p:txBody>
              </p:sp>
              <p:sp>
                <p:nvSpPr>
                  <p:cNvPr id="55319" name="文本框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805" y="8239"/>
                    <a:ext cx="603" cy="10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>
                      <a:buFont typeface="Arial" panose="020B0604020202020204" pitchFamily="34" charset="0"/>
                      <a:buNone/>
                    </a:pPr>
                    <a:r>
                      <a:rPr lang="en-US" altLang="zh-CN" sz="2100" b="1">
                        <a:latin typeface="Times New Roman" pitchFamily="18" charset="0"/>
                        <a:cs typeface="Times New Roman" pitchFamily="18" charset="0"/>
                      </a:rPr>
                      <a:t>1</a:t>
                    </a:r>
                  </a:p>
                </p:txBody>
              </p:sp>
              <p:grpSp>
                <p:nvGrpSpPr>
                  <p:cNvPr id="55320" name="组合 16"/>
                  <p:cNvGrpSpPr/>
                  <p:nvPr/>
                </p:nvGrpSpPr>
                <p:grpSpPr bwMode="auto">
                  <a:xfrm>
                    <a:off x="8326" y="6050"/>
                    <a:ext cx="5796" cy="3550"/>
                    <a:chOff x="8326" y="6050"/>
                    <a:chExt cx="5796" cy="3550"/>
                  </a:xfrm>
                </p:grpSpPr>
                <p:sp>
                  <p:nvSpPr>
                    <p:cNvPr id="55322" name="等腰三角形 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326" y="6050"/>
                      <a:ext cx="5797" cy="3550"/>
                    </a:xfrm>
                    <a:prstGeom prst="triangle">
                      <a:avLst>
                        <a:gd name="adj" fmla="val 28463"/>
                      </a:avLst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lIns="68580" tIns="34290" rIns="68580" bIns="34290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>
                        <a:buFont typeface="Arial" panose="020B0604020202020204" pitchFamily="34" charset="0"/>
                        <a:buNone/>
                      </a:pPr>
                      <a:endParaRPr lang="zh-CN" altLang="en-US" sz="100" b="1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55323" name="等腰三角形 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326" y="8381"/>
                      <a:ext cx="5797" cy="1219"/>
                    </a:xfrm>
                    <a:prstGeom prst="triangle">
                      <a:avLst>
                        <a:gd name="adj" fmla="val 50000"/>
                      </a:avLst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lIns="68580" tIns="34290" rIns="68580" bIns="34290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>
                        <a:buFont typeface="Arial" panose="020B0604020202020204" pitchFamily="34" charset="0"/>
                        <a:buNone/>
                      </a:pPr>
                      <a:endParaRPr lang="zh-CN" altLang="en-US" sz="100" b="1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55321" name="文本框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796" y="7569"/>
                    <a:ext cx="603" cy="10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>
                      <a:buFont typeface="Arial" panose="020B0604020202020204" pitchFamily="34" charset="0"/>
                      <a:buNone/>
                    </a:pPr>
                    <a:r>
                      <a:rPr lang="en-US" altLang="zh-CN" sz="2100" b="1" i="1">
                        <a:latin typeface="Times New Roman" pitchFamily="18" charset="0"/>
                        <a:cs typeface="Times New Roman" pitchFamily="18" charset="0"/>
                      </a:rPr>
                      <a:t>O</a:t>
                    </a:r>
                  </a:p>
                </p:txBody>
              </p:sp>
            </p:grpSp>
          </p:grpSp>
        </p:grpSp>
      </p:grp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1281905" y="1943248"/>
            <a:ext cx="55204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答案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个；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1384840" y="2943391"/>
            <a:ext cx="424021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答案：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∠3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∠4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ACB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内容占位符 10244" descr="xs40800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85" b="18982"/>
          <a:stretch>
            <a:fillRect/>
          </a:stretch>
        </p:blipFill>
        <p:spPr bwMode="auto">
          <a:xfrm>
            <a:off x="1012749" y="3867894"/>
            <a:ext cx="3779912" cy="930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矩形 10245"/>
          <p:cNvSpPr>
            <a:spLocks noChangeArrowheads="1"/>
          </p:cNvSpPr>
          <p:nvPr/>
        </p:nvSpPr>
        <p:spPr bwMode="auto">
          <a:xfrm>
            <a:off x="1220194" y="1059582"/>
            <a:ext cx="73916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观察下面实物，你发现这些实物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中有什么相同图形吗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</a:p>
        </p:txBody>
      </p:sp>
      <p:sp>
        <p:nvSpPr>
          <p:cNvPr id="26628" name="矩形 10246"/>
          <p:cNvSpPr>
            <a:spLocks noChangeArrowheads="1" noChangeShapeType="1" noTextEdit="1"/>
          </p:cNvSpPr>
          <p:nvPr/>
        </p:nvSpPr>
        <p:spPr bwMode="auto">
          <a:xfrm rot="5400000">
            <a:off x="20043" y="2780928"/>
            <a:ext cx="2057400" cy="3429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2700" b="1" kern="1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生</a:t>
            </a:r>
            <a:r>
              <a:rPr lang="zh-CN" altLang="en-US" sz="2700" b="1" kern="10" dirty="0" smtClean="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活中的</a:t>
            </a:r>
            <a:r>
              <a:rPr lang="zh-CN" altLang="en-US" sz="2700" b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图形</a:t>
            </a:r>
          </a:p>
        </p:txBody>
      </p:sp>
      <p:pic>
        <p:nvPicPr>
          <p:cNvPr id="26629" name="图片 102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07654"/>
            <a:ext cx="6129338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4"/>
          <p:cNvSpPr txBox="1">
            <a:spLocks noChangeArrowheads="1"/>
          </p:cNvSpPr>
          <p:nvPr/>
        </p:nvSpPr>
        <p:spPr bwMode="auto">
          <a:xfrm>
            <a:off x="932656" y="1059582"/>
            <a:ext cx="7331869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en-US" sz="2800" b="1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5. </a:t>
            </a:r>
            <a:r>
              <a:rPr lang="en-US" altLang="en-US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38</a:t>
            </a:r>
            <a:r>
              <a:rPr lang="zh-CN" altLang="en-US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°</a:t>
            </a:r>
            <a:r>
              <a:rPr lang="en-US" altLang="zh-CN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15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′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和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38.15</a:t>
            </a:r>
            <a:r>
              <a:rPr lang="zh-CN" altLang="en-US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°相等吗？如不相等，请说明它们的大小关系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</p:txBody>
      </p:sp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1200150" y="2419350"/>
            <a:ext cx="5410200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解：</a:t>
            </a:r>
            <a:r>
              <a:rPr lang="zh-CN" altLang="en-US" sz="2400" b="1" dirty="0" smtClean="0">
                <a:latin typeface="Times New Roman" pitchFamily="18" charset="0"/>
                <a:cs typeface="Times New Roman" pitchFamily="18" charset="0"/>
              </a:rPr>
              <a:t>因为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15′ = 38.25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°，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zh-CN" altLang="en-US" sz="2400" b="1" dirty="0" smtClean="0">
                <a:latin typeface="Times New Roman" pitchFamily="18" charset="0"/>
                <a:cs typeface="Times New Roman" pitchFamily="18" charset="0"/>
              </a:rPr>
              <a:t>所以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15′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＞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38.15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30723" name="组合 4"/>
          <p:cNvGrpSpPr/>
          <p:nvPr/>
        </p:nvGrpSpPr>
        <p:grpSpPr bwMode="auto">
          <a:xfrm>
            <a:off x="5555457" y="3019514"/>
            <a:ext cx="3121846" cy="1569863"/>
            <a:chOff x="7402" y="5516"/>
            <a:chExt cx="6307" cy="2036"/>
          </a:xfrm>
        </p:grpSpPr>
        <p:sp>
          <p:nvSpPr>
            <p:cNvPr id="4" name="云形标注 3"/>
            <p:cNvSpPr/>
            <p:nvPr/>
          </p:nvSpPr>
          <p:spPr>
            <a:xfrm flipV="1">
              <a:off x="7402" y="5516"/>
              <a:ext cx="4396" cy="2036"/>
            </a:xfrm>
            <a:prstGeom prst="cloudCallout">
              <a:avLst>
                <a:gd name="adj1" fmla="val -51676"/>
                <a:gd name="adj2" fmla="val 75859"/>
              </a:avLst>
            </a:prstGeom>
            <a:solidFill>
              <a:schemeClr val="accent5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80" tIns="34290" rIns="68580" bIns="34290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350" noProof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337" name="文本框 2"/>
            <p:cNvSpPr txBox="1">
              <a:spLocks noChangeArrowheads="1"/>
            </p:cNvSpPr>
            <p:nvPr/>
          </p:nvSpPr>
          <p:spPr bwMode="auto">
            <a:xfrm>
              <a:off x="7743" y="5995"/>
              <a:ext cx="5966" cy="1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800" b="1" dirty="0">
                  <a:solidFill>
                    <a:schemeClr val="bg1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你还有别的</a:t>
              </a:r>
            </a:p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800" b="1" dirty="0">
                  <a:solidFill>
                    <a:schemeClr val="bg1"/>
                  </a:solidFill>
                  <a:latin typeface="Times New Roman" pitchFamily="18" charset="0"/>
                  <a:ea typeface="楷体" panose="02010609060101010101" pitchFamily="49" charset="-122"/>
                  <a:cs typeface="Times New Roman" pitchFamily="18" charset="0"/>
                </a:rPr>
                <a:t>方法吗？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73" name="任意多边形 17434"/>
          <p:cNvSpPr>
            <a:spLocks noChangeArrowheads="1"/>
          </p:cNvSpPr>
          <p:nvPr/>
        </p:nvSpPr>
        <p:spPr bwMode="auto">
          <a:xfrm rot="11433202" flipV="1">
            <a:off x="7759700" y="3783013"/>
            <a:ext cx="207963" cy="165100"/>
          </a:xfrm>
          <a:custGeom>
            <a:avLst/>
            <a:gdLst>
              <a:gd name="T0" fmla="*/ 0 w 21600"/>
              <a:gd name="T1" fmla="*/ 0 h 21600"/>
              <a:gd name="T2" fmla="*/ 19277496 w 21600"/>
              <a:gd name="T3" fmla="*/ 9645700 h 21600"/>
              <a:gd name="T4" fmla="*/ 0 w 21600"/>
              <a:gd name="T5" fmla="*/ 0 h 21600"/>
              <a:gd name="T6" fmla="*/ 19277496 w 21600"/>
              <a:gd name="T7" fmla="*/ 9645700 h 21600"/>
              <a:gd name="T8" fmla="*/ 0 w 21600"/>
              <a:gd name="T9" fmla="*/ 964570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 fill="none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  <a:path w="21600" h="21600" stroke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70" name="任意多边形 17431"/>
          <p:cNvSpPr>
            <a:spLocks noChangeArrowheads="1"/>
          </p:cNvSpPr>
          <p:nvPr/>
        </p:nvSpPr>
        <p:spPr bwMode="auto">
          <a:xfrm rot="-540000">
            <a:off x="5081588" y="3843338"/>
            <a:ext cx="200025" cy="204787"/>
          </a:xfrm>
          <a:custGeom>
            <a:avLst/>
            <a:gdLst>
              <a:gd name="T0" fmla="*/ 0 w 21600"/>
              <a:gd name="T1" fmla="*/ 0 h 21600"/>
              <a:gd name="T2" fmla="*/ 17153209 w 21600"/>
              <a:gd name="T3" fmla="*/ 18407886 h 21600"/>
              <a:gd name="T4" fmla="*/ 0 w 21600"/>
              <a:gd name="T5" fmla="*/ 0 h 21600"/>
              <a:gd name="T6" fmla="*/ 17153209 w 21600"/>
              <a:gd name="T7" fmla="*/ 18407886 h 21600"/>
              <a:gd name="T8" fmla="*/ 0 w 21600"/>
              <a:gd name="T9" fmla="*/ 18407886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 fill="none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  <a:path w="21600" h="21600" stroke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71" name="文本框 17432"/>
          <p:cNvSpPr txBox="1">
            <a:spLocks noChangeArrowheads="1"/>
          </p:cNvSpPr>
          <p:nvPr/>
        </p:nvSpPr>
        <p:spPr bwMode="auto">
          <a:xfrm>
            <a:off x="5100638" y="3562350"/>
            <a:ext cx="74295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altLang="zh-CN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</a:t>
            </a:r>
          </a:p>
        </p:txBody>
      </p:sp>
      <p:sp>
        <p:nvSpPr>
          <p:cNvPr id="27674" name="文本框 17435"/>
          <p:cNvSpPr txBox="1">
            <a:spLocks noChangeArrowheads="1"/>
          </p:cNvSpPr>
          <p:nvPr/>
        </p:nvSpPr>
        <p:spPr bwMode="auto">
          <a:xfrm>
            <a:off x="7542213" y="3490913"/>
            <a:ext cx="7429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30°</a:t>
            </a:r>
          </a:p>
        </p:txBody>
      </p:sp>
      <p:sp>
        <p:nvSpPr>
          <p:cNvPr id="59398" name="文本框 1"/>
          <p:cNvSpPr txBox="1">
            <a:spLocks noChangeArrowheads="1"/>
          </p:cNvSpPr>
          <p:nvPr/>
        </p:nvSpPr>
        <p:spPr bwMode="auto">
          <a:xfrm>
            <a:off x="805656" y="942161"/>
            <a:ext cx="7891463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6.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垃圾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打捞船</a:t>
            </a:r>
            <a:r>
              <a:rPr lang="zh-CN" altLang="en-US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和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都停驻在湖边观测湖面，从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船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发现它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的北偏东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60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°方向有白色漂浮物， 同时，从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船也发现该白色漂浮物在它的北偏西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30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°方向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(1)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试在图中确定白色漂浮物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的位置；</a:t>
            </a:r>
          </a:p>
        </p:txBody>
      </p:sp>
      <p:sp>
        <p:nvSpPr>
          <p:cNvPr id="59399" name="文本框 17411"/>
          <p:cNvSpPr txBox="1">
            <a:spLocks noChangeArrowheads="1"/>
          </p:cNvSpPr>
          <p:nvPr/>
        </p:nvSpPr>
        <p:spPr bwMode="auto">
          <a:xfrm>
            <a:off x="4751388" y="4114800"/>
            <a:ext cx="40005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59400" name="文本框 17413"/>
          <p:cNvSpPr txBox="1">
            <a:spLocks noChangeArrowheads="1"/>
          </p:cNvSpPr>
          <p:nvPr/>
        </p:nvSpPr>
        <p:spPr bwMode="auto">
          <a:xfrm>
            <a:off x="7977188" y="4116388"/>
            <a:ext cx="4000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4294188" y="3489325"/>
            <a:ext cx="1600200" cy="1260475"/>
            <a:chOff x="1966" y="7322"/>
            <a:chExt cx="3358" cy="2648"/>
          </a:xfrm>
        </p:grpSpPr>
        <p:sp>
          <p:nvSpPr>
            <p:cNvPr id="59428" name="直接连接符 17415"/>
            <p:cNvSpPr>
              <a:spLocks noChangeShapeType="1"/>
            </p:cNvSpPr>
            <p:nvPr/>
          </p:nvSpPr>
          <p:spPr bwMode="auto">
            <a:xfrm flipV="1">
              <a:off x="1966" y="8762"/>
              <a:ext cx="3358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429" name="直接连接符 17416"/>
            <p:cNvSpPr>
              <a:spLocks noChangeShapeType="1"/>
            </p:cNvSpPr>
            <p:nvPr/>
          </p:nvSpPr>
          <p:spPr bwMode="auto">
            <a:xfrm>
              <a:off x="3573" y="7322"/>
              <a:ext cx="0" cy="264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9402" name="文本框 17417"/>
          <p:cNvSpPr txBox="1">
            <a:spLocks noChangeArrowheads="1"/>
          </p:cNvSpPr>
          <p:nvPr/>
        </p:nvSpPr>
        <p:spPr bwMode="auto">
          <a:xfrm>
            <a:off x="5059363" y="4010025"/>
            <a:ext cx="1762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7" name="文本框 17418"/>
          <p:cNvSpPr txBox="1">
            <a:spLocks noChangeArrowheads="1"/>
          </p:cNvSpPr>
          <p:nvPr/>
        </p:nvSpPr>
        <p:spPr bwMode="auto">
          <a:xfrm>
            <a:off x="5037138" y="3179763"/>
            <a:ext cx="312737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北</a:t>
            </a:r>
          </a:p>
        </p:txBody>
      </p:sp>
      <p:sp>
        <p:nvSpPr>
          <p:cNvPr id="59404" name="文本框 17419"/>
          <p:cNvSpPr txBox="1">
            <a:spLocks noChangeArrowheads="1"/>
          </p:cNvSpPr>
          <p:nvPr/>
        </p:nvSpPr>
        <p:spPr bwMode="auto">
          <a:xfrm>
            <a:off x="4086225" y="4092575"/>
            <a:ext cx="277813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100" b="1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7218363" y="3489325"/>
            <a:ext cx="1600200" cy="1262063"/>
            <a:chOff x="8104" y="7322"/>
            <a:chExt cx="3358" cy="2650"/>
          </a:xfrm>
        </p:grpSpPr>
        <p:sp>
          <p:nvSpPr>
            <p:cNvPr id="59426" name="直接连接符 17421"/>
            <p:cNvSpPr>
              <a:spLocks noChangeShapeType="1"/>
            </p:cNvSpPr>
            <p:nvPr/>
          </p:nvSpPr>
          <p:spPr bwMode="auto">
            <a:xfrm flipV="1">
              <a:off x="8104" y="8762"/>
              <a:ext cx="3359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427" name="直接连接符 17422"/>
            <p:cNvSpPr>
              <a:spLocks noChangeShapeType="1"/>
            </p:cNvSpPr>
            <p:nvPr/>
          </p:nvSpPr>
          <p:spPr bwMode="auto">
            <a:xfrm>
              <a:off x="9711" y="7322"/>
              <a:ext cx="0" cy="26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9406" name="文本框 17423"/>
          <p:cNvSpPr txBox="1">
            <a:spLocks noChangeArrowheads="1"/>
          </p:cNvSpPr>
          <p:nvPr/>
        </p:nvSpPr>
        <p:spPr bwMode="auto">
          <a:xfrm>
            <a:off x="7964488" y="4003675"/>
            <a:ext cx="174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5" name="文本框 17424"/>
          <p:cNvSpPr txBox="1">
            <a:spLocks noChangeArrowheads="1"/>
          </p:cNvSpPr>
          <p:nvPr/>
        </p:nvSpPr>
        <p:spPr bwMode="auto">
          <a:xfrm>
            <a:off x="7970838" y="3187700"/>
            <a:ext cx="31432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北</a:t>
            </a:r>
          </a:p>
        </p:txBody>
      </p:sp>
      <p:sp>
        <p:nvSpPr>
          <p:cNvPr id="17427" name="直接连接符 17426"/>
          <p:cNvSpPr>
            <a:spLocks noChangeShapeType="1"/>
          </p:cNvSpPr>
          <p:nvPr/>
        </p:nvSpPr>
        <p:spPr bwMode="auto">
          <a:xfrm flipV="1">
            <a:off x="5064125" y="2917825"/>
            <a:ext cx="2114550" cy="1249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8" name="直接连接符 17427"/>
          <p:cNvSpPr>
            <a:spLocks noChangeShapeType="1"/>
          </p:cNvSpPr>
          <p:nvPr/>
        </p:nvSpPr>
        <p:spPr bwMode="auto">
          <a:xfrm>
            <a:off x="6319838" y="2571750"/>
            <a:ext cx="1665287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37" name="文本框 17436"/>
          <p:cNvSpPr txBox="1">
            <a:spLocks noChangeArrowheads="1"/>
          </p:cNvSpPr>
          <p:nvPr/>
        </p:nvSpPr>
        <p:spPr bwMode="auto">
          <a:xfrm>
            <a:off x="6642101" y="3137693"/>
            <a:ext cx="4572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17438" name="椭圆 17437"/>
          <p:cNvSpPr>
            <a:spLocks noChangeArrowheads="1"/>
          </p:cNvSpPr>
          <p:nvPr/>
        </p:nvSpPr>
        <p:spPr bwMode="auto">
          <a:xfrm>
            <a:off x="6808788" y="3035300"/>
            <a:ext cx="114300" cy="1143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412" name="椭圆 17410"/>
          <p:cNvSpPr>
            <a:spLocks noChangeArrowheads="1"/>
          </p:cNvSpPr>
          <p:nvPr/>
        </p:nvSpPr>
        <p:spPr bwMode="auto">
          <a:xfrm>
            <a:off x="5006975" y="4117975"/>
            <a:ext cx="114300" cy="114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413" name="椭圆 17412"/>
          <p:cNvSpPr>
            <a:spLocks noChangeArrowheads="1"/>
          </p:cNvSpPr>
          <p:nvPr/>
        </p:nvSpPr>
        <p:spPr bwMode="auto">
          <a:xfrm>
            <a:off x="7927975" y="4117975"/>
            <a:ext cx="114300" cy="114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3" grpId="0" bldLvl="0" animBg="1"/>
      <p:bldP spid="27670" grpId="0" animBg="1"/>
      <p:bldP spid="27670" grpId="1" bldLvl="0" animBg="1"/>
      <p:bldP spid="27671" grpId="0"/>
      <p:bldP spid="27674" grpId="0"/>
      <p:bldP spid="27657" grpId="0"/>
      <p:bldP spid="17425" grpId="0"/>
      <p:bldP spid="17437" grpId="0"/>
      <p:bldP spid="17438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70" name="任意多边形 17431"/>
          <p:cNvSpPr>
            <a:spLocks noChangeArrowheads="1"/>
          </p:cNvSpPr>
          <p:nvPr/>
        </p:nvSpPr>
        <p:spPr bwMode="auto">
          <a:xfrm rot="-540000" flipH="1" flipV="1">
            <a:off x="6381750" y="2846388"/>
            <a:ext cx="212725" cy="179387"/>
          </a:xfrm>
          <a:custGeom>
            <a:avLst/>
            <a:gdLst>
              <a:gd name="T0" fmla="*/ 0 w 21600"/>
              <a:gd name="T1" fmla="*/ 0 h 21600"/>
              <a:gd name="T2" fmla="*/ 20632326 w 21600"/>
              <a:gd name="T3" fmla="*/ 12372728 h 21600"/>
              <a:gd name="T4" fmla="*/ 0 w 21600"/>
              <a:gd name="T5" fmla="*/ 0 h 21600"/>
              <a:gd name="T6" fmla="*/ 20632326 w 21600"/>
              <a:gd name="T7" fmla="*/ 12372728 h 21600"/>
              <a:gd name="T8" fmla="*/ 0 w 21600"/>
              <a:gd name="T9" fmla="*/ 12372728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 fill="none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  <a:path w="21600" h="21600" stroke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文本框 17432"/>
          <p:cNvSpPr txBox="1">
            <a:spLocks noChangeArrowheads="1"/>
          </p:cNvSpPr>
          <p:nvPr/>
        </p:nvSpPr>
        <p:spPr bwMode="auto">
          <a:xfrm>
            <a:off x="6100763" y="2947988"/>
            <a:ext cx="7429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altLang="zh-CN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</a:t>
            </a:r>
          </a:p>
        </p:txBody>
      </p:sp>
      <p:sp>
        <p:nvSpPr>
          <p:cNvPr id="60420" name="任意多边形 17431"/>
          <p:cNvSpPr>
            <a:spLocks noChangeArrowheads="1"/>
          </p:cNvSpPr>
          <p:nvPr/>
        </p:nvSpPr>
        <p:spPr bwMode="auto">
          <a:xfrm rot="-540000">
            <a:off x="4814888" y="3451225"/>
            <a:ext cx="200025" cy="203200"/>
          </a:xfrm>
          <a:custGeom>
            <a:avLst/>
            <a:gdLst>
              <a:gd name="T0" fmla="*/ 0 w 21600"/>
              <a:gd name="T1" fmla="*/ 0 h 21600"/>
              <a:gd name="T2" fmla="*/ 17153209 w 21600"/>
              <a:gd name="T3" fmla="*/ 17983059 h 21600"/>
              <a:gd name="T4" fmla="*/ 0 w 21600"/>
              <a:gd name="T5" fmla="*/ 0 h 21600"/>
              <a:gd name="T6" fmla="*/ 17153209 w 21600"/>
              <a:gd name="T7" fmla="*/ 17983059 h 21600"/>
              <a:gd name="T8" fmla="*/ 0 w 21600"/>
              <a:gd name="T9" fmla="*/ 17983059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 fill="none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  <a:path w="21600" h="21600" stroke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组合 9"/>
          <p:cNvGrpSpPr/>
          <p:nvPr/>
        </p:nvGrpSpPr>
        <p:grpSpPr bwMode="auto">
          <a:xfrm>
            <a:off x="5837238" y="1706563"/>
            <a:ext cx="1600200" cy="1571625"/>
            <a:chOff x="4538" y="6533"/>
            <a:chExt cx="3360" cy="3298"/>
          </a:xfrm>
        </p:grpSpPr>
        <p:sp>
          <p:nvSpPr>
            <p:cNvPr id="60451" name="直接连接符 17415"/>
            <p:cNvSpPr>
              <a:spLocks noChangeShapeType="1"/>
            </p:cNvSpPr>
            <p:nvPr/>
          </p:nvSpPr>
          <p:spPr bwMode="auto">
            <a:xfrm flipV="1">
              <a:off x="4538" y="8623"/>
              <a:ext cx="3360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452" name="直接连接符 17416"/>
            <p:cNvSpPr>
              <a:spLocks noChangeShapeType="1"/>
            </p:cNvSpPr>
            <p:nvPr/>
          </p:nvSpPr>
          <p:spPr bwMode="auto">
            <a:xfrm>
              <a:off x="6145" y="7183"/>
              <a:ext cx="0" cy="26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453" name="文本框 17418"/>
            <p:cNvSpPr txBox="1">
              <a:spLocks noChangeArrowheads="1"/>
            </p:cNvSpPr>
            <p:nvPr/>
          </p:nvSpPr>
          <p:spPr bwMode="auto">
            <a:xfrm>
              <a:off x="6095" y="6533"/>
              <a:ext cx="657" cy="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北</a:t>
              </a:r>
            </a:p>
          </p:txBody>
        </p:sp>
      </p:grpSp>
      <p:sp>
        <p:nvSpPr>
          <p:cNvPr id="60422" name="文本框 18468"/>
          <p:cNvSpPr txBox="1">
            <a:spLocks noChangeArrowheads="1"/>
          </p:cNvSpPr>
          <p:nvPr/>
        </p:nvSpPr>
        <p:spPr bwMode="auto">
          <a:xfrm>
            <a:off x="1235075" y="2202271"/>
            <a:ext cx="2243138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南偏东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30°      </a:t>
            </a: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南偏西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30°</a:t>
            </a: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南偏东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60°        </a:t>
            </a: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南偏西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60°</a:t>
            </a:r>
          </a:p>
        </p:txBody>
      </p:sp>
      <p:sp>
        <p:nvSpPr>
          <p:cNvPr id="60423" name="文本框 1"/>
          <p:cNvSpPr txBox="1">
            <a:spLocks noChangeArrowheads="1"/>
          </p:cNvSpPr>
          <p:nvPr/>
        </p:nvSpPr>
        <p:spPr bwMode="auto">
          <a:xfrm>
            <a:off x="931863" y="933437"/>
            <a:ext cx="7226300" cy="11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(2)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点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在点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的北偏东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60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°的方向上，那么点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在点 </a:t>
            </a:r>
            <a:r>
              <a:rPr lang="en-US" altLang="zh-CN" sz="2400" b="1" i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的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______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方向上</a:t>
            </a: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</a:t>
            </a: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60424" name="文本框 17432"/>
          <p:cNvSpPr txBox="1">
            <a:spLocks noChangeArrowheads="1"/>
          </p:cNvSpPr>
          <p:nvPr/>
        </p:nvSpPr>
        <p:spPr bwMode="auto">
          <a:xfrm>
            <a:off x="4837113" y="3178175"/>
            <a:ext cx="74295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altLang="zh-CN" sz="21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</a:t>
            </a:r>
          </a:p>
        </p:txBody>
      </p:sp>
      <p:sp>
        <p:nvSpPr>
          <p:cNvPr id="60425" name="任意多边形 17434"/>
          <p:cNvSpPr>
            <a:spLocks noChangeArrowheads="1"/>
          </p:cNvSpPr>
          <p:nvPr/>
        </p:nvSpPr>
        <p:spPr bwMode="auto">
          <a:xfrm rot="11433202" flipV="1">
            <a:off x="7496175" y="3397250"/>
            <a:ext cx="206375" cy="166688"/>
          </a:xfrm>
          <a:custGeom>
            <a:avLst/>
            <a:gdLst>
              <a:gd name="T0" fmla="*/ 0 w 21600"/>
              <a:gd name="T1" fmla="*/ 0 h 21600"/>
              <a:gd name="T2" fmla="*/ 18839257 w 21600"/>
              <a:gd name="T3" fmla="*/ 9926710 h 21600"/>
              <a:gd name="T4" fmla="*/ 0 w 21600"/>
              <a:gd name="T5" fmla="*/ 0 h 21600"/>
              <a:gd name="T6" fmla="*/ 18839257 w 21600"/>
              <a:gd name="T7" fmla="*/ 9926710 h 21600"/>
              <a:gd name="T8" fmla="*/ 0 w 21600"/>
              <a:gd name="T9" fmla="*/ 992671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 fill="none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  <a:path w="21600" h="21600" stroke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26" name="文本框 17435"/>
          <p:cNvSpPr txBox="1">
            <a:spLocks noChangeArrowheads="1"/>
          </p:cNvSpPr>
          <p:nvPr/>
        </p:nvSpPr>
        <p:spPr bwMode="auto">
          <a:xfrm>
            <a:off x="7236201" y="3053410"/>
            <a:ext cx="7429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30°</a:t>
            </a:r>
          </a:p>
        </p:txBody>
      </p:sp>
      <p:sp>
        <p:nvSpPr>
          <p:cNvPr id="60427" name="文本框 17411"/>
          <p:cNvSpPr txBox="1">
            <a:spLocks noChangeArrowheads="1"/>
          </p:cNvSpPr>
          <p:nvPr/>
        </p:nvSpPr>
        <p:spPr bwMode="auto">
          <a:xfrm>
            <a:off x="4487863" y="3729038"/>
            <a:ext cx="40005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60428" name="文本框 17413"/>
          <p:cNvSpPr txBox="1">
            <a:spLocks noChangeArrowheads="1"/>
          </p:cNvSpPr>
          <p:nvPr/>
        </p:nvSpPr>
        <p:spPr bwMode="auto">
          <a:xfrm>
            <a:off x="7712075" y="3730625"/>
            <a:ext cx="40005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grpSp>
        <p:nvGrpSpPr>
          <p:cNvPr id="60429" name="组合 3"/>
          <p:cNvGrpSpPr/>
          <p:nvPr/>
        </p:nvGrpSpPr>
        <p:grpSpPr bwMode="auto">
          <a:xfrm>
            <a:off x="4030663" y="3103563"/>
            <a:ext cx="1600200" cy="1260475"/>
            <a:chOff x="1966" y="7322"/>
            <a:chExt cx="3358" cy="2648"/>
          </a:xfrm>
        </p:grpSpPr>
        <p:sp>
          <p:nvSpPr>
            <p:cNvPr id="60449" name="直接连接符 17415"/>
            <p:cNvSpPr>
              <a:spLocks noChangeShapeType="1"/>
            </p:cNvSpPr>
            <p:nvPr/>
          </p:nvSpPr>
          <p:spPr bwMode="auto">
            <a:xfrm flipV="1">
              <a:off x="1966" y="8762"/>
              <a:ext cx="3358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450" name="直接连接符 17416"/>
            <p:cNvSpPr>
              <a:spLocks noChangeShapeType="1"/>
            </p:cNvSpPr>
            <p:nvPr/>
          </p:nvSpPr>
          <p:spPr bwMode="auto">
            <a:xfrm>
              <a:off x="3573" y="7322"/>
              <a:ext cx="0" cy="264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0430" name="文本框 17417"/>
          <p:cNvSpPr txBox="1">
            <a:spLocks noChangeArrowheads="1"/>
          </p:cNvSpPr>
          <p:nvPr/>
        </p:nvSpPr>
        <p:spPr bwMode="auto">
          <a:xfrm>
            <a:off x="4795838" y="3625850"/>
            <a:ext cx="1762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31" name="文本框 17418"/>
          <p:cNvSpPr txBox="1">
            <a:spLocks noChangeArrowheads="1"/>
          </p:cNvSpPr>
          <p:nvPr/>
        </p:nvSpPr>
        <p:spPr bwMode="auto">
          <a:xfrm>
            <a:off x="4773613" y="2795588"/>
            <a:ext cx="312737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北</a:t>
            </a:r>
          </a:p>
        </p:txBody>
      </p:sp>
      <p:sp>
        <p:nvSpPr>
          <p:cNvPr id="60432" name="文本框 17419"/>
          <p:cNvSpPr txBox="1">
            <a:spLocks noChangeArrowheads="1"/>
          </p:cNvSpPr>
          <p:nvPr/>
        </p:nvSpPr>
        <p:spPr bwMode="auto">
          <a:xfrm>
            <a:off x="3822700" y="3706813"/>
            <a:ext cx="277813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100" b="1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0433" name="组合 4"/>
          <p:cNvGrpSpPr/>
          <p:nvPr/>
        </p:nvGrpSpPr>
        <p:grpSpPr bwMode="auto">
          <a:xfrm>
            <a:off x="6954838" y="3103563"/>
            <a:ext cx="1600200" cy="1263650"/>
            <a:chOff x="8104" y="7322"/>
            <a:chExt cx="3358" cy="2650"/>
          </a:xfrm>
        </p:grpSpPr>
        <p:sp>
          <p:nvSpPr>
            <p:cNvPr id="60447" name="直接连接符 17421"/>
            <p:cNvSpPr>
              <a:spLocks noChangeShapeType="1"/>
            </p:cNvSpPr>
            <p:nvPr/>
          </p:nvSpPr>
          <p:spPr bwMode="auto">
            <a:xfrm flipV="1">
              <a:off x="8104" y="8762"/>
              <a:ext cx="3359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448" name="直接连接符 17422"/>
            <p:cNvSpPr>
              <a:spLocks noChangeShapeType="1"/>
            </p:cNvSpPr>
            <p:nvPr/>
          </p:nvSpPr>
          <p:spPr bwMode="auto">
            <a:xfrm>
              <a:off x="9711" y="7322"/>
              <a:ext cx="0" cy="26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0434" name="文本框 17423"/>
          <p:cNvSpPr txBox="1">
            <a:spLocks noChangeArrowheads="1"/>
          </p:cNvSpPr>
          <p:nvPr/>
        </p:nvSpPr>
        <p:spPr bwMode="auto">
          <a:xfrm>
            <a:off x="7700963" y="3617913"/>
            <a:ext cx="174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35" name="文本框 17424"/>
          <p:cNvSpPr txBox="1">
            <a:spLocks noChangeArrowheads="1"/>
          </p:cNvSpPr>
          <p:nvPr/>
        </p:nvSpPr>
        <p:spPr bwMode="auto">
          <a:xfrm>
            <a:off x="7707313" y="2801938"/>
            <a:ext cx="31432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北</a:t>
            </a:r>
          </a:p>
        </p:txBody>
      </p:sp>
      <p:sp>
        <p:nvSpPr>
          <p:cNvPr id="60436" name="直接连接符 17426"/>
          <p:cNvSpPr>
            <a:spLocks noChangeShapeType="1"/>
          </p:cNvSpPr>
          <p:nvPr/>
        </p:nvSpPr>
        <p:spPr bwMode="auto">
          <a:xfrm flipV="1">
            <a:off x="4800600" y="2532063"/>
            <a:ext cx="2114550" cy="125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37" name="直接连接符 17427"/>
          <p:cNvSpPr>
            <a:spLocks noChangeShapeType="1"/>
          </p:cNvSpPr>
          <p:nvPr/>
        </p:nvSpPr>
        <p:spPr bwMode="auto">
          <a:xfrm>
            <a:off x="6056313" y="2185988"/>
            <a:ext cx="1665287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38" name="文本框 17436"/>
          <p:cNvSpPr txBox="1">
            <a:spLocks noChangeArrowheads="1"/>
          </p:cNvSpPr>
          <p:nvPr/>
        </p:nvSpPr>
        <p:spPr bwMode="auto">
          <a:xfrm>
            <a:off x="6545263" y="2306638"/>
            <a:ext cx="45720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 b="1" i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60439" name="椭圆 17437"/>
          <p:cNvSpPr>
            <a:spLocks noChangeArrowheads="1"/>
          </p:cNvSpPr>
          <p:nvPr/>
        </p:nvSpPr>
        <p:spPr bwMode="auto">
          <a:xfrm>
            <a:off x="6545263" y="2649538"/>
            <a:ext cx="114300" cy="1143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40" name="椭圆 17410"/>
          <p:cNvSpPr>
            <a:spLocks noChangeArrowheads="1"/>
          </p:cNvSpPr>
          <p:nvPr/>
        </p:nvSpPr>
        <p:spPr bwMode="auto">
          <a:xfrm>
            <a:off x="4743450" y="3732213"/>
            <a:ext cx="114300" cy="114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41" name="椭圆 17412"/>
          <p:cNvSpPr>
            <a:spLocks noChangeArrowheads="1"/>
          </p:cNvSpPr>
          <p:nvPr/>
        </p:nvSpPr>
        <p:spPr bwMode="auto">
          <a:xfrm>
            <a:off x="7662863" y="3732213"/>
            <a:ext cx="114300" cy="114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246240" y="1446490"/>
            <a:ext cx="474810" cy="60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altLang="zh-CN" sz="21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0" grpId="0" bldLvl="0" animBg="1"/>
      <p:bldP spid="11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78847" y="1331082"/>
            <a:ext cx="1554148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角的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定义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841156" y="1012203"/>
            <a:ext cx="56943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有公共端点的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两条射线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组成的图形</a:t>
            </a:r>
            <a:endParaRPr lang="zh-CN" altLang="en-US" sz="2400" b="1" dirty="0">
              <a:solidFill>
                <a:srgbClr val="292929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841156" y="1464061"/>
            <a:ext cx="57467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一条射线绕着它的端点旋转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而形成的图形</a:t>
            </a:r>
            <a:endParaRPr lang="zh-CN" altLang="en-US" sz="2400" b="1" dirty="0">
              <a:solidFill>
                <a:srgbClr val="292929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33256" y="2408623"/>
            <a:ext cx="1625338" cy="83026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角的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表示方法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822106" y="2208598"/>
            <a:ext cx="6315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三个大写字母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或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一个大写字母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表示</a:t>
            </a:r>
            <a:endParaRPr lang="zh-CN" altLang="en-US" sz="2400" b="1" dirty="0">
              <a:solidFill>
                <a:srgbClr val="292929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810993" y="2627698"/>
            <a:ext cx="4614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用一个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数字加弧线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表示</a:t>
            </a:r>
            <a:endParaRPr lang="zh-CN" altLang="en-US" sz="2400" b="1" dirty="0">
              <a:solidFill>
                <a:srgbClr val="292929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820518" y="3046798"/>
            <a:ext cx="4616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用一个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小写希腊字母加弧线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表示</a:t>
            </a:r>
            <a:endParaRPr lang="zh-CN" altLang="en-US" sz="2400" b="1" dirty="0">
              <a:solidFill>
                <a:srgbClr val="292929"/>
              </a:solidFill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081940" y="3868477"/>
            <a:ext cx="1527969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角的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度量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841156" y="3712754"/>
            <a:ext cx="2976563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度、分、秒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°</a:t>
            </a:r>
            <a:r>
              <a:rPr lang="en-US" altLang="zh-CN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=60′</a:t>
            </a: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，</a:t>
            </a:r>
            <a:r>
              <a:rPr lang="en-US" altLang="zh-CN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1′=60″</a:t>
            </a:r>
          </a:p>
        </p:txBody>
      </p:sp>
      <p:sp>
        <p:nvSpPr>
          <p:cNvPr id="32779" name="左大括号 10"/>
          <p:cNvSpPr/>
          <p:nvPr/>
        </p:nvSpPr>
        <p:spPr bwMode="auto">
          <a:xfrm>
            <a:off x="2727649" y="1134370"/>
            <a:ext cx="113508" cy="685042"/>
          </a:xfrm>
          <a:prstGeom prst="leftBrace">
            <a:avLst>
              <a:gd name="adj1" fmla="val 58702"/>
              <a:gd name="adj2" fmla="val 50000"/>
            </a:avLst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00" b="1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32780" name="左大括号 11"/>
          <p:cNvSpPr/>
          <p:nvPr/>
        </p:nvSpPr>
        <p:spPr bwMode="auto">
          <a:xfrm>
            <a:off x="2701058" y="2337772"/>
            <a:ext cx="166690" cy="955675"/>
          </a:xfrm>
          <a:prstGeom prst="leftBrace">
            <a:avLst>
              <a:gd name="adj1" fmla="val 36110"/>
              <a:gd name="adj2" fmla="val 50000"/>
            </a:avLst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00" b="1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32781" name="左大括号 12"/>
          <p:cNvSpPr/>
          <p:nvPr/>
        </p:nvSpPr>
        <p:spPr bwMode="auto">
          <a:xfrm>
            <a:off x="2696296" y="3868180"/>
            <a:ext cx="114697" cy="461962"/>
          </a:xfrm>
          <a:prstGeom prst="leftBrace">
            <a:avLst>
              <a:gd name="adj1" fmla="val 35975"/>
              <a:gd name="adj2" fmla="val 50000"/>
            </a:avLst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00" b="1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bldLvl="0" animBg="1"/>
      <p:bldP spid="3" grpId="0"/>
      <p:bldP spid="3" grpId="1"/>
      <p:bldP spid="4" grpId="0"/>
      <p:bldP spid="5" grpId="0" animBg="1"/>
      <p:bldP spid="5" grpId="1" bldLvl="0" animBg="1"/>
      <p:bldP spid="6" grpId="0"/>
      <p:bldP spid="7" grpId="0"/>
      <p:bldP spid="8" grpId="0"/>
      <p:bldP spid="9" grpId="0" animBg="1"/>
      <p:bldP spid="9" grpId="1" bldLvl="0" animBg="1"/>
      <p:bldP spid="10" grpId="0"/>
      <p:bldP spid="32779" grpId="0" animBg="1"/>
      <p:bldP spid="32779" grpId="1" bldLvl="0" animBg="1"/>
      <p:bldP spid="32780" grpId="0" animBg="1"/>
      <p:bldP spid="32780" grpId="1" bldLvl="0" animBg="1"/>
      <p:bldP spid="32781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79" name="矩形 26678"/>
          <p:cNvSpPr>
            <a:spLocks noChangeArrowheads="1"/>
          </p:cNvSpPr>
          <p:nvPr/>
        </p:nvSpPr>
        <p:spPr bwMode="auto">
          <a:xfrm>
            <a:off x="1115384" y="2208454"/>
            <a:ext cx="1112837" cy="4619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方位角</a:t>
            </a:r>
          </a:p>
        </p:txBody>
      </p:sp>
      <p:sp>
        <p:nvSpPr>
          <p:cNvPr id="14" name="弧形 4"/>
          <p:cNvSpPr>
            <a:spLocks noChangeArrowheads="1"/>
          </p:cNvSpPr>
          <p:nvPr/>
        </p:nvSpPr>
        <p:spPr bwMode="auto">
          <a:xfrm rot="20640000" flipH="1" flipV="1">
            <a:off x="4422567" y="2829546"/>
            <a:ext cx="590550" cy="406400"/>
          </a:xfrm>
          <a:custGeom>
            <a:avLst/>
            <a:gdLst>
              <a:gd name="T0" fmla="*/ 205228 w 788035"/>
              <a:gd name="T1" fmla="*/ 3261 h 542925"/>
              <a:gd name="T2" fmla="*/ 331649 w 788035"/>
              <a:gd name="T3" fmla="*/ 113855 h 542925"/>
              <a:gd name="T4" fmla="*/ 329530 w 788035"/>
              <a:gd name="T5" fmla="*/ 132106 h 542925"/>
              <a:gd name="T6" fmla="*/ 165825 w 788035"/>
              <a:gd name="T7" fmla="*/ 113855 h 542925"/>
              <a:gd name="T8" fmla="*/ 205228 w 788035"/>
              <a:gd name="T9" fmla="*/ 3261 h 542925"/>
              <a:gd name="T10" fmla="*/ 331649 w 788035"/>
              <a:gd name="T11" fmla="*/ 113855 h 542925"/>
              <a:gd name="T12" fmla="*/ 329530 w 788035"/>
              <a:gd name="T13" fmla="*/ 132106 h 5429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88035" h="542925" stroke="0">
                <a:moveTo>
                  <a:pt x="487643" y="7775"/>
                </a:moveTo>
                <a:cubicBezTo>
                  <a:pt x="660151" y="36741"/>
                  <a:pt x="788034" y="143812"/>
                  <a:pt x="788034" y="271462"/>
                </a:cubicBezTo>
                <a:cubicBezTo>
                  <a:pt x="788034" y="286304"/>
                  <a:pt x="786305" y="300869"/>
                  <a:pt x="782998" y="314979"/>
                </a:cubicBezTo>
                <a:lnTo>
                  <a:pt x="394017" y="271462"/>
                </a:lnTo>
                <a:lnTo>
                  <a:pt x="487643" y="7775"/>
                </a:lnTo>
                <a:close/>
              </a:path>
              <a:path w="788035" h="542925" fill="none">
                <a:moveTo>
                  <a:pt x="487643" y="7775"/>
                </a:moveTo>
                <a:cubicBezTo>
                  <a:pt x="660151" y="36741"/>
                  <a:pt x="788034" y="143812"/>
                  <a:pt x="788034" y="271462"/>
                </a:cubicBezTo>
                <a:cubicBezTo>
                  <a:pt x="788034" y="286304"/>
                  <a:pt x="786305" y="300869"/>
                  <a:pt x="782998" y="314979"/>
                </a:cubicBezTo>
              </a:path>
            </a:pathLst>
          </a:custGeom>
          <a:noFill/>
          <a:ln w="38100">
            <a:solidFill>
              <a:srgbClr val="33CCCC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弧形 3"/>
          <p:cNvSpPr>
            <a:spLocks noChangeArrowheads="1"/>
          </p:cNvSpPr>
          <p:nvPr/>
        </p:nvSpPr>
        <p:spPr bwMode="auto">
          <a:xfrm rot="960000" flipV="1">
            <a:off x="4374942" y="2815258"/>
            <a:ext cx="590550" cy="407988"/>
          </a:xfrm>
          <a:custGeom>
            <a:avLst/>
            <a:gdLst>
              <a:gd name="T0" fmla="*/ 219115 w 788035"/>
              <a:gd name="T1" fmla="*/ 6110 h 542925"/>
              <a:gd name="T2" fmla="*/ 331649 w 788035"/>
              <a:gd name="T3" fmla="*/ 115194 h 542925"/>
              <a:gd name="T4" fmla="*/ 329530 w 788035"/>
              <a:gd name="T5" fmla="*/ 133660 h 542925"/>
              <a:gd name="T6" fmla="*/ 165825 w 788035"/>
              <a:gd name="T7" fmla="*/ 115195 h 542925"/>
              <a:gd name="T8" fmla="*/ 219115 w 788035"/>
              <a:gd name="T9" fmla="*/ 6110 h 542925"/>
              <a:gd name="T10" fmla="*/ 331649 w 788035"/>
              <a:gd name="T11" fmla="*/ 115194 h 542925"/>
              <a:gd name="T12" fmla="*/ 329530 w 788035"/>
              <a:gd name="T13" fmla="*/ 133660 h 5429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88035" h="542925" stroke="0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4"/>
                  <a:pt x="786305" y="300868"/>
                  <a:pt x="782998" y="314978"/>
                </a:cubicBezTo>
                <a:lnTo>
                  <a:pt x="394017" y="271462"/>
                </a:lnTo>
                <a:lnTo>
                  <a:pt x="520642" y="14399"/>
                </a:lnTo>
                <a:close/>
              </a:path>
              <a:path w="788035" h="542925" fill="none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4"/>
                  <a:pt x="786305" y="300868"/>
                  <a:pt x="782998" y="314978"/>
                </a:cubicBezTo>
              </a:path>
            </a:pathLst>
          </a:custGeom>
          <a:noFill/>
          <a:ln w="38100">
            <a:solidFill>
              <a:srgbClr val="33CCCC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弧形 2"/>
          <p:cNvSpPr>
            <a:spLocks noChangeArrowheads="1"/>
          </p:cNvSpPr>
          <p:nvPr/>
        </p:nvSpPr>
        <p:spPr bwMode="auto">
          <a:xfrm rot="960000" flipH="1">
            <a:off x="4428917" y="2402508"/>
            <a:ext cx="593725" cy="407988"/>
          </a:xfrm>
          <a:custGeom>
            <a:avLst/>
            <a:gdLst>
              <a:gd name="T0" fmla="*/ 221480 w 788035"/>
              <a:gd name="T1" fmla="*/ 6110 h 542925"/>
              <a:gd name="T2" fmla="*/ 335227 w 788035"/>
              <a:gd name="T3" fmla="*/ 115194 h 542925"/>
              <a:gd name="T4" fmla="*/ 333085 w 788035"/>
              <a:gd name="T5" fmla="*/ 133660 h 542925"/>
              <a:gd name="T6" fmla="*/ 167614 w 788035"/>
              <a:gd name="T7" fmla="*/ 115195 h 542925"/>
              <a:gd name="T8" fmla="*/ 221480 w 788035"/>
              <a:gd name="T9" fmla="*/ 6110 h 542925"/>
              <a:gd name="T10" fmla="*/ 335227 w 788035"/>
              <a:gd name="T11" fmla="*/ 115194 h 542925"/>
              <a:gd name="T12" fmla="*/ 333085 w 788035"/>
              <a:gd name="T13" fmla="*/ 133660 h 5429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88035" h="542925" stroke="0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4"/>
                  <a:pt x="786305" y="300868"/>
                  <a:pt x="782998" y="314978"/>
                </a:cubicBezTo>
                <a:lnTo>
                  <a:pt x="394017" y="271462"/>
                </a:lnTo>
                <a:lnTo>
                  <a:pt x="520642" y="14399"/>
                </a:lnTo>
                <a:close/>
              </a:path>
              <a:path w="788035" h="542925" fill="none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4"/>
                  <a:pt x="786305" y="300868"/>
                  <a:pt x="782998" y="314978"/>
                </a:cubicBezTo>
              </a:path>
            </a:pathLst>
          </a:custGeom>
          <a:noFill/>
          <a:ln w="38100">
            <a:solidFill>
              <a:srgbClr val="33CCCC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Line 3"/>
          <p:cNvSpPr>
            <a:spLocks noChangeShapeType="1"/>
          </p:cNvSpPr>
          <p:nvPr/>
        </p:nvSpPr>
        <p:spPr bwMode="auto">
          <a:xfrm>
            <a:off x="3346242" y="2823196"/>
            <a:ext cx="2559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Line 4"/>
          <p:cNvSpPr>
            <a:spLocks noChangeShapeType="1"/>
          </p:cNvSpPr>
          <p:nvPr/>
        </p:nvSpPr>
        <p:spPr bwMode="auto">
          <a:xfrm>
            <a:off x="4698792" y="1392858"/>
            <a:ext cx="0" cy="28876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5917992" y="2661271"/>
            <a:ext cx="3238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东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2914442" y="2634283"/>
            <a:ext cx="3810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西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4508292" y="4334496"/>
            <a:ext cx="485775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南</a:t>
            </a:r>
          </a:p>
        </p:txBody>
      </p:sp>
      <p:sp>
        <p:nvSpPr>
          <p:cNvPr id="28" name="Text Box 20"/>
          <p:cNvSpPr txBox="1">
            <a:spLocks noChangeArrowheads="1"/>
          </p:cNvSpPr>
          <p:nvPr/>
        </p:nvSpPr>
        <p:spPr bwMode="auto">
          <a:xfrm>
            <a:off x="4263817" y="2067546"/>
            <a:ext cx="704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45°</a:t>
            </a:r>
          </a:p>
        </p:txBody>
      </p:sp>
      <p:grpSp>
        <p:nvGrpSpPr>
          <p:cNvPr id="29" name="Group 25"/>
          <p:cNvGrpSpPr/>
          <p:nvPr/>
        </p:nvGrpSpPr>
        <p:grpSpPr bwMode="auto">
          <a:xfrm>
            <a:off x="3224365" y="1392835"/>
            <a:ext cx="1474427" cy="1430361"/>
            <a:chOff x="-150" y="-113"/>
            <a:chExt cx="1238" cy="1201"/>
          </a:xfrm>
        </p:grpSpPr>
        <p:sp>
          <p:nvSpPr>
            <p:cNvPr id="30" name="Line 26"/>
            <p:cNvSpPr>
              <a:spLocks noChangeShapeType="1"/>
            </p:cNvSpPr>
            <p:nvPr/>
          </p:nvSpPr>
          <p:spPr bwMode="auto">
            <a:xfrm flipH="1" flipV="1">
              <a:off x="181" y="181"/>
              <a:ext cx="907" cy="90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27"/>
            <p:cNvSpPr txBox="1">
              <a:spLocks noChangeArrowheads="1"/>
            </p:cNvSpPr>
            <p:nvPr/>
          </p:nvSpPr>
          <p:spPr bwMode="auto">
            <a:xfrm>
              <a:off x="-150" y="-113"/>
              <a:ext cx="66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 dirty="0" smtClean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西北</a:t>
              </a:r>
              <a:endPara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</p:grpSp>
      <p:grpSp>
        <p:nvGrpSpPr>
          <p:cNvPr id="32" name="Group 28"/>
          <p:cNvGrpSpPr/>
          <p:nvPr/>
        </p:nvGrpSpPr>
        <p:grpSpPr bwMode="auto">
          <a:xfrm>
            <a:off x="4698792" y="2823196"/>
            <a:ext cx="1773534" cy="1351438"/>
            <a:chOff x="0" y="0"/>
            <a:chExt cx="1770" cy="1310"/>
          </a:xfrm>
        </p:grpSpPr>
        <p:sp>
          <p:nvSpPr>
            <p:cNvPr id="33" name="Line 29"/>
            <p:cNvSpPr>
              <a:spLocks noChangeShapeType="1"/>
            </p:cNvSpPr>
            <p:nvPr/>
          </p:nvSpPr>
          <p:spPr bwMode="auto">
            <a:xfrm>
              <a:off x="0" y="0"/>
              <a:ext cx="1043" cy="95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 Box 30"/>
            <p:cNvSpPr txBox="1">
              <a:spLocks noChangeArrowheads="1"/>
            </p:cNvSpPr>
            <p:nvPr/>
          </p:nvSpPr>
          <p:spPr bwMode="auto">
            <a:xfrm>
              <a:off x="1043" y="907"/>
              <a:ext cx="727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 dirty="0" smtClean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东南</a:t>
              </a:r>
              <a:endPara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</p:grpSp>
      <p:grpSp>
        <p:nvGrpSpPr>
          <p:cNvPr id="35" name="Group 31"/>
          <p:cNvGrpSpPr/>
          <p:nvPr/>
        </p:nvGrpSpPr>
        <p:grpSpPr bwMode="auto">
          <a:xfrm>
            <a:off x="3454192" y="2823196"/>
            <a:ext cx="1244600" cy="1495027"/>
            <a:chOff x="0" y="0"/>
            <a:chExt cx="1043" cy="1256"/>
          </a:xfrm>
        </p:grpSpPr>
        <p:sp>
          <p:nvSpPr>
            <p:cNvPr id="36" name="Line 32"/>
            <p:cNvSpPr>
              <a:spLocks noChangeShapeType="1"/>
            </p:cNvSpPr>
            <p:nvPr/>
          </p:nvSpPr>
          <p:spPr bwMode="auto">
            <a:xfrm flipH="1">
              <a:off x="136" y="0"/>
              <a:ext cx="907" cy="90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 Box 33"/>
            <p:cNvSpPr txBox="1">
              <a:spLocks noChangeArrowheads="1"/>
            </p:cNvSpPr>
            <p:nvPr/>
          </p:nvSpPr>
          <p:spPr bwMode="auto">
            <a:xfrm>
              <a:off x="0" y="907"/>
              <a:ext cx="734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 dirty="0" smtClean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西南</a:t>
              </a:r>
              <a:endPara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</p:grpSp>
      <p:grpSp>
        <p:nvGrpSpPr>
          <p:cNvPr id="38" name="Group 34"/>
          <p:cNvGrpSpPr/>
          <p:nvPr/>
        </p:nvGrpSpPr>
        <p:grpSpPr bwMode="auto">
          <a:xfrm>
            <a:off x="4698792" y="1545258"/>
            <a:ext cx="1958023" cy="1277938"/>
            <a:chOff x="0" y="-45"/>
            <a:chExt cx="1762" cy="1133"/>
          </a:xfrm>
        </p:grpSpPr>
        <p:sp>
          <p:nvSpPr>
            <p:cNvPr id="39" name="Line 35"/>
            <p:cNvSpPr>
              <a:spLocks noChangeShapeType="1"/>
            </p:cNvSpPr>
            <p:nvPr/>
          </p:nvSpPr>
          <p:spPr bwMode="auto">
            <a:xfrm flipV="1">
              <a:off x="0" y="136"/>
              <a:ext cx="953" cy="95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 Box 36"/>
            <p:cNvSpPr txBox="1">
              <a:spLocks noChangeArrowheads="1"/>
            </p:cNvSpPr>
            <p:nvPr/>
          </p:nvSpPr>
          <p:spPr bwMode="auto">
            <a:xfrm>
              <a:off x="952" y="-45"/>
              <a:ext cx="810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100" b="1" dirty="0" smtClean="0">
                  <a:solidFill>
                    <a:srgbClr val="FF0000"/>
                  </a:solidFill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</a:rPr>
                <a:t>东北</a:t>
              </a:r>
              <a:endParaRPr lang="zh-CN" altLang="en-US" sz="2100" b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endParaRPr>
            </a:p>
          </p:txBody>
        </p:sp>
      </p:grpSp>
      <p:sp>
        <p:nvSpPr>
          <p:cNvPr id="41" name="弧形 1"/>
          <p:cNvSpPr>
            <a:spLocks noChangeArrowheads="1"/>
          </p:cNvSpPr>
          <p:nvPr/>
        </p:nvSpPr>
        <p:spPr bwMode="auto">
          <a:xfrm rot="20640000">
            <a:off x="4374942" y="2385046"/>
            <a:ext cx="590550" cy="407987"/>
          </a:xfrm>
          <a:custGeom>
            <a:avLst/>
            <a:gdLst>
              <a:gd name="T0" fmla="*/ 219115 w 788035"/>
              <a:gd name="T1" fmla="*/ 6110 h 542925"/>
              <a:gd name="T2" fmla="*/ 331649 w 788035"/>
              <a:gd name="T3" fmla="*/ 115193 h 542925"/>
              <a:gd name="T4" fmla="*/ 329530 w 788035"/>
              <a:gd name="T5" fmla="*/ 133659 h 542925"/>
              <a:gd name="T6" fmla="*/ 165825 w 788035"/>
              <a:gd name="T7" fmla="*/ 115194 h 542925"/>
              <a:gd name="T8" fmla="*/ 219115 w 788035"/>
              <a:gd name="T9" fmla="*/ 6110 h 542925"/>
              <a:gd name="T10" fmla="*/ 331649 w 788035"/>
              <a:gd name="T11" fmla="*/ 115193 h 542925"/>
              <a:gd name="T12" fmla="*/ 329530 w 788035"/>
              <a:gd name="T13" fmla="*/ 133659 h 5429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88035" h="542925" stroke="0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3"/>
                  <a:pt x="786305" y="300868"/>
                  <a:pt x="782998" y="314978"/>
                </a:cubicBezTo>
                <a:lnTo>
                  <a:pt x="394017" y="271462"/>
                </a:lnTo>
                <a:lnTo>
                  <a:pt x="520642" y="14399"/>
                </a:lnTo>
                <a:close/>
              </a:path>
              <a:path w="788035" h="542925" fill="none">
                <a:moveTo>
                  <a:pt x="520642" y="14399"/>
                </a:moveTo>
                <a:cubicBezTo>
                  <a:pt x="676216" y="50728"/>
                  <a:pt x="788034" y="152098"/>
                  <a:pt x="788034" y="271461"/>
                </a:cubicBezTo>
                <a:cubicBezTo>
                  <a:pt x="788034" y="286303"/>
                  <a:pt x="786305" y="300868"/>
                  <a:pt x="782998" y="314978"/>
                </a:cubicBezTo>
              </a:path>
            </a:pathLst>
          </a:custGeom>
          <a:noFill/>
          <a:ln w="38100">
            <a:solidFill>
              <a:srgbClr val="33CCCC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 Box 38"/>
          <p:cNvSpPr txBox="1">
            <a:spLocks noChangeArrowheads="1"/>
          </p:cNvSpPr>
          <p:nvPr/>
        </p:nvSpPr>
        <p:spPr bwMode="auto">
          <a:xfrm>
            <a:off x="4755942" y="2050083"/>
            <a:ext cx="704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b="1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45°</a:t>
            </a:r>
          </a:p>
        </p:txBody>
      </p:sp>
      <p:sp>
        <p:nvSpPr>
          <p:cNvPr id="43" name="Text Box 20"/>
          <p:cNvSpPr txBox="1">
            <a:spLocks noChangeArrowheads="1"/>
          </p:cNvSpPr>
          <p:nvPr/>
        </p:nvSpPr>
        <p:spPr bwMode="auto">
          <a:xfrm>
            <a:off x="4254292" y="3207371"/>
            <a:ext cx="70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45°</a:t>
            </a:r>
          </a:p>
        </p:txBody>
      </p:sp>
      <p:sp>
        <p:nvSpPr>
          <p:cNvPr id="44" name="Text Box 20"/>
          <p:cNvSpPr txBox="1">
            <a:spLocks noChangeArrowheads="1"/>
          </p:cNvSpPr>
          <p:nvPr/>
        </p:nvSpPr>
        <p:spPr bwMode="auto">
          <a:xfrm>
            <a:off x="4721017" y="3175621"/>
            <a:ext cx="704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45°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72745" y="1548900"/>
            <a:ext cx="553998" cy="26550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八 大 方 位</a:t>
            </a: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>
            <a:off x="4455904" y="958209"/>
            <a:ext cx="485775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100" b="1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北</a:t>
            </a:r>
            <a:endParaRPr lang="zh-CN" altLang="en-US" sz="2100" b="1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  <p:bldLst>
      <p:bldP spid="20" grpId="0"/>
      <p:bldP spid="20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6010" y="1923678"/>
            <a:ext cx="5987009" cy="715564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完成课后练习题</a:t>
            </a:r>
            <a:r>
              <a:rPr lang="en-US" altLang="zh-CN" sz="3200" dirty="0" smtClean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.</a:t>
            </a:r>
            <a:endParaRPr lang="zh-CN" altLang="en-US" sz="3200" dirty="0">
              <a:solidFill>
                <a:prstClr val="white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082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16385" descr="00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1" y="2932259"/>
            <a:ext cx="1862137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图片 16386" descr="2042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0" b="10390"/>
          <a:stretch>
            <a:fillRect/>
          </a:stretch>
        </p:blipFill>
        <p:spPr bwMode="auto">
          <a:xfrm>
            <a:off x="5075238" y="962550"/>
            <a:ext cx="1427163" cy="1634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图片 16387" descr="2041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3"/>
          <a:stretch>
            <a:fillRect/>
          </a:stretch>
        </p:blipFill>
        <p:spPr bwMode="auto">
          <a:xfrm>
            <a:off x="6991351" y="978046"/>
            <a:ext cx="1196975" cy="151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图片 16388" descr="bird-cloc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6" y="1132034"/>
            <a:ext cx="140335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图片 16389" descr="200481221103232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 r="24272"/>
          <a:stretch>
            <a:fillRect/>
          </a:stretch>
        </p:blipFill>
        <p:spPr bwMode="auto">
          <a:xfrm>
            <a:off x="3204640" y="962170"/>
            <a:ext cx="130076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图片 16390" descr="u=2436074720,1496488020&amp;gp=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13" y="2713184"/>
            <a:ext cx="2000250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图片 16392" descr="u=3371215829,675912966&amp;gp=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6" y="2668734"/>
            <a:ext cx="2114550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4" name="组合 16393"/>
          <p:cNvGrpSpPr/>
          <p:nvPr/>
        </p:nvGrpSpPr>
        <p:grpSpPr bwMode="auto">
          <a:xfrm>
            <a:off x="1454151" y="1632096"/>
            <a:ext cx="571500" cy="198438"/>
            <a:chOff x="576" y="1274"/>
            <a:chExt cx="480" cy="166"/>
          </a:xfrm>
        </p:grpSpPr>
        <p:sp>
          <p:nvSpPr>
            <p:cNvPr id="28705" name="直接连接符 16394"/>
            <p:cNvSpPr>
              <a:spLocks noChangeShapeType="1"/>
            </p:cNvSpPr>
            <p:nvPr/>
          </p:nvSpPr>
          <p:spPr bwMode="auto">
            <a:xfrm>
              <a:off x="576" y="1296"/>
              <a:ext cx="240" cy="13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6" name="直接连接符 16395"/>
            <p:cNvSpPr>
              <a:spLocks noChangeShapeType="1"/>
            </p:cNvSpPr>
            <p:nvPr/>
          </p:nvSpPr>
          <p:spPr bwMode="auto">
            <a:xfrm flipV="1">
              <a:off x="768" y="1274"/>
              <a:ext cx="288" cy="16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97" name="组合 16396"/>
          <p:cNvGrpSpPr/>
          <p:nvPr/>
        </p:nvGrpSpPr>
        <p:grpSpPr bwMode="auto">
          <a:xfrm>
            <a:off x="7535863" y="978046"/>
            <a:ext cx="571500" cy="628650"/>
            <a:chOff x="2016" y="912"/>
            <a:chExt cx="480" cy="528"/>
          </a:xfrm>
        </p:grpSpPr>
        <p:sp>
          <p:nvSpPr>
            <p:cNvPr id="28703" name="直接连接符 16397"/>
            <p:cNvSpPr>
              <a:spLocks noChangeShapeType="1"/>
            </p:cNvSpPr>
            <p:nvPr/>
          </p:nvSpPr>
          <p:spPr bwMode="auto">
            <a:xfrm flipV="1">
              <a:off x="2016" y="912"/>
              <a:ext cx="144" cy="528"/>
            </a:xfrm>
            <a:prstGeom prst="line">
              <a:avLst/>
            </a:prstGeom>
            <a:noFill/>
            <a:ln w="38100">
              <a:solidFill>
                <a:srgbClr val="6699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4" name="直接连接符 16398"/>
            <p:cNvSpPr>
              <a:spLocks noChangeShapeType="1"/>
            </p:cNvSpPr>
            <p:nvPr/>
          </p:nvSpPr>
          <p:spPr bwMode="auto">
            <a:xfrm flipV="1">
              <a:off x="2016" y="1056"/>
              <a:ext cx="480" cy="384"/>
            </a:xfrm>
            <a:prstGeom prst="line">
              <a:avLst/>
            </a:prstGeom>
            <a:noFill/>
            <a:ln w="38100">
              <a:solidFill>
                <a:srgbClr val="6699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00" name="组合 16399"/>
          <p:cNvGrpSpPr/>
          <p:nvPr/>
        </p:nvGrpSpPr>
        <p:grpSpPr bwMode="auto">
          <a:xfrm>
            <a:off x="5564188" y="1264175"/>
            <a:ext cx="628650" cy="1200150"/>
            <a:chOff x="3024" y="1008"/>
            <a:chExt cx="528" cy="1008"/>
          </a:xfrm>
        </p:grpSpPr>
        <p:sp>
          <p:nvSpPr>
            <p:cNvPr id="28701" name="直接连接符 16400"/>
            <p:cNvSpPr>
              <a:spLocks noChangeShapeType="1"/>
            </p:cNvSpPr>
            <p:nvPr/>
          </p:nvSpPr>
          <p:spPr bwMode="auto">
            <a:xfrm flipH="1">
              <a:off x="3024" y="1008"/>
              <a:ext cx="144" cy="1008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2" name="直接连接符 16401"/>
            <p:cNvSpPr>
              <a:spLocks noChangeShapeType="1"/>
            </p:cNvSpPr>
            <p:nvPr/>
          </p:nvSpPr>
          <p:spPr bwMode="auto">
            <a:xfrm>
              <a:off x="3168" y="1008"/>
              <a:ext cx="384" cy="96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15" name="组合 16414"/>
          <p:cNvGrpSpPr/>
          <p:nvPr/>
        </p:nvGrpSpPr>
        <p:grpSpPr bwMode="auto">
          <a:xfrm>
            <a:off x="3535363" y="3198959"/>
            <a:ext cx="1836738" cy="593725"/>
            <a:chOff x="3806" y="1162"/>
            <a:chExt cx="1569" cy="454"/>
          </a:xfrm>
        </p:grpSpPr>
        <p:sp>
          <p:nvSpPr>
            <p:cNvPr id="28699" name="直接连接符 16403"/>
            <p:cNvSpPr>
              <a:spLocks noChangeShapeType="1"/>
            </p:cNvSpPr>
            <p:nvPr/>
          </p:nvSpPr>
          <p:spPr bwMode="auto">
            <a:xfrm flipH="1">
              <a:off x="3806" y="1162"/>
              <a:ext cx="480" cy="408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0" name="直接连接符 16404"/>
            <p:cNvSpPr>
              <a:spLocks noChangeShapeType="1"/>
            </p:cNvSpPr>
            <p:nvPr/>
          </p:nvSpPr>
          <p:spPr bwMode="auto">
            <a:xfrm>
              <a:off x="4272" y="1163"/>
              <a:ext cx="1103" cy="453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06" name="组合 16405"/>
          <p:cNvGrpSpPr/>
          <p:nvPr/>
        </p:nvGrpSpPr>
        <p:grpSpPr bwMode="auto">
          <a:xfrm>
            <a:off x="1974851" y="3291034"/>
            <a:ext cx="514350" cy="628650"/>
            <a:chOff x="1056" y="2976"/>
            <a:chExt cx="432" cy="528"/>
          </a:xfrm>
        </p:grpSpPr>
        <p:sp>
          <p:nvSpPr>
            <p:cNvPr id="28697" name="直接连接符 16406"/>
            <p:cNvSpPr>
              <a:spLocks noChangeShapeType="1"/>
            </p:cNvSpPr>
            <p:nvPr/>
          </p:nvSpPr>
          <p:spPr bwMode="auto">
            <a:xfrm flipV="1">
              <a:off x="1056" y="3072"/>
              <a:ext cx="432" cy="4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8" name="直接连接符 16407"/>
            <p:cNvSpPr>
              <a:spLocks noChangeShapeType="1"/>
            </p:cNvSpPr>
            <p:nvPr/>
          </p:nvSpPr>
          <p:spPr bwMode="auto">
            <a:xfrm flipV="1">
              <a:off x="1056" y="2976"/>
              <a:ext cx="0" cy="52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09" name="组合 16408"/>
          <p:cNvGrpSpPr/>
          <p:nvPr/>
        </p:nvGrpSpPr>
        <p:grpSpPr bwMode="auto">
          <a:xfrm>
            <a:off x="6589713" y="3348184"/>
            <a:ext cx="1314450" cy="285750"/>
            <a:chOff x="2160" y="2976"/>
            <a:chExt cx="1104" cy="240"/>
          </a:xfrm>
        </p:grpSpPr>
        <p:sp>
          <p:nvSpPr>
            <p:cNvPr id="28695" name="直接连接符 16409"/>
            <p:cNvSpPr>
              <a:spLocks noChangeShapeType="1"/>
            </p:cNvSpPr>
            <p:nvPr/>
          </p:nvSpPr>
          <p:spPr bwMode="auto">
            <a:xfrm flipH="1">
              <a:off x="2160" y="2976"/>
              <a:ext cx="432" cy="24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6" name="直接连接符 16410"/>
            <p:cNvSpPr>
              <a:spLocks noChangeShapeType="1"/>
            </p:cNvSpPr>
            <p:nvPr/>
          </p:nvSpPr>
          <p:spPr bwMode="auto">
            <a:xfrm>
              <a:off x="2592" y="2976"/>
              <a:ext cx="672" cy="18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12" name="组合 16411"/>
          <p:cNvGrpSpPr/>
          <p:nvPr/>
        </p:nvGrpSpPr>
        <p:grpSpPr bwMode="auto">
          <a:xfrm>
            <a:off x="3749152" y="1636859"/>
            <a:ext cx="628650" cy="857250"/>
            <a:chOff x="4128" y="3264"/>
            <a:chExt cx="528" cy="720"/>
          </a:xfrm>
        </p:grpSpPr>
        <p:sp>
          <p:nvSpPr>
            <p:cNvPr id="28693" name="直接连接符 16412"/>
            <p:cNvSpPr>
              <a:spLocks noChangeShapeType="1"/>
            </p:cNvSpPr>
            <p:nvPr/>
          </p:nvSpPr>
          <p:spPr bwMode="auto">
            <a:xfrm>
              <a:off x="4128" y="3264"/>
              <a:ext cx="528" cy="19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4" name="直接连接符 16413"/>
            <p:cNvSpPr>
              <a:spLocks noChangeShapeType="1"/>
            </p:cNvSpPr>
            <p:nvPr/>
          </p:nvSpPr>
          <p:spPr bwMode="auto">
            <a:xfrm flipH="1">
              <a:off x="4320" y="3456"/>
              <a:ext cx="336" cy="52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697" y="4372893"/>
            <a:ext cx="9171366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    </a:t>
            </a:r>
            <a:r>
              <a:rPr lang="zh-CN" altLang="en-US" sz="2400" b="1" dirty="0">
                <a:solidFill>
                  <a:srgbClr val="29292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本节课我们将在已</a:t>
            </a:r>
            <a:r>
              <a:rPr lang="zh-CN" altLang="en-US" sz="2400" b="1" dirty="0" smtClean="0">
                <a:solidFill>
                  <a:srgbClr val="29292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有知识</a:t>
            </a:r>
            <a:r>
              <a:rPr lang="zh-CN" altLang="en-US" sz="2400" b="1" dirty="0">
                <a:solidFill>
                  <a:srgbClr val="29292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的</a:t>
            </a:r>
            <a:r>
              <a:rPr lang="zh-CN" altLang="en-US" sz="2400" b="1" dirty="0" smtClean="0">
                <a:solidFill>
                  <a:srgbClr val="29292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基础</a:t>
            </a:r>
            <a:r>
              <a:rPr lang="zh-CN" altLang="en-US" sz="2400" b="1" dirty="0">
                <a:solidFill>
                  <a:srgbClr val="29292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上，对角作进一步的研究！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8"/>
          <p:cNvSpPr txBox="1">
            <a:spLocks noChangeArrowheads="1"/>
          </p:cNvSpPr>
          <p:nvPr/>
        </p:nvSpPr>
        <p:spPr bwMode="auto">
          <a:xfrm>
            <a:off x="974953" y="1515691"/>
            <a:ext cx="7485063" cy="11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000"/>
              </a:lnSpc>
              <a:buFont typeface="Arial" panose="020B0604020202020204" pitchFamily="34" charset="0"/>
              <a:buNone/>
            </a:pPr>
            <a:r>
              <a:rPr lang="en-US" altLang="zh-CN" b="1" dirty="0">
                <a:latin typeface="+mn-lt"/>
                <a:ea typeface="楷体" panose="02010609060101010101" pitchFamily="49" charset="-122"/>
              </a:rPr>
              <a:t>     </a:t>
            </a:r>
            <a:r>
              <a:rPr lang="en-US" altLang="zh-CN" b="1" dirty="0" smtClean="0">
                <a:latin typeface="+mn-lt"/>
                <a:ea typeface="楷体" panose="02010609060101010101" pitchFamily="49" charset="-122"/>
              </a:rPr>
              <a:t>      </a:t>
            </a:r>
            <a:r>
              <a:rPr lang="zh-CN" altLang="en-US" sz="2400" b="1" dirty="0" smtClean="0">
                <a:solidFill>
                  <a:srgbClr val="292929"/>
                </a:solidFill>
                <a:latin typeface="+mn-lt"/>
                <a:ea typeface="楷体" panose="02010609060101010101" pitchFamily="49" charset="-122"/>
              </a:rPr>
              <a:t>观察下</a:t>
            </a:r>
            <a:r>
              <a:rPr lang="zh-CN" altLang="en-US" sz="2400" b="1" dirty="0">
                <a:solidFill>
                  <a:srgbClr val="292929"/>
                </a:solidFill>
                <a:latin typeface="+mn-lt"/>
                <a:ea typeface="楷体" panose="02010609060101010101" pitchFamily="49" charset="-122"/>
              </a:rPr>
              <a:t>图，你能归纳出角的特点吗？用自己的话描述一下角是由什么组成的图形？ </a:t>
            </a:r>
          </a:p>
        </p:txBody>
      </p:sp>
      <p:cxnSp>
        <p:nvCxnSpPr>
          <p:cNvPr id="7" name="直接连接符 7"/>
          <p:cNvCxnSpPr>
            <a:cxnSpLocks noChangeShapeType="1"/>
          </p:cNvCxnSpPr>
          <p:nvPr/>
        </p:nvCxnSpPr>
        <p:spPr bwMode="auto">
          <a:xfrm flipV="1">
            <a:off x="6196013" y="4097338"/>
            <a:ext cx="2052637" cy="12700"/>
          </a:xfrm>
          <a:prstGeom prst="line">
            <a:avLst/>
          </a:prstGeom>
          <a:noFill/>
          <a:ln w="57150">
            <a:solidFill>
              <a:srgbClr val="9999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直接连接符 6"/>
          <p:cNvCxnSpPr>
            <a:cxnSpLocks noChangeShapeType="1"/>
          </p:cNvCxnSpPr>
          <p:nvPr/>
        </p:nvCxnSpPr>
        <p:spPr bwMode="auto">
          <a:xfrm flipV="1">
            <a:off x="6162675" y="2908300"/>
            <a:ext cx="1801813" cy="1201738"/>
          </a:xfrm>
          <a:prstGeom prst="line">
            <a:avLst/>
          </a:prstGeom>
          <a:noFill/>
          <a:ln w="57150">
            <a:solidFill>
              <a:srgbClr val="9999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1750" name="组合 3"/>
          <p:cNvGrpSpPr/>
          <p:nvPr/>
        </p:nvGrpSpPr>
        <p:grpSpPr bwMode="auto">
          <a:xfrm>
            <a:off x="1497013" y="2650952"/>
            <a:ext cx="3811587" cy="2478087"/>
            <a:chOff x="1040" y="2422"/>
            <a:chExt cx="8715" cy="7036"/>
          </a:xfrm>
        </p:grpSpPr>
        <p:pic>
          <p:nvPicPr>
            <p:cNvPr id="31759" name="图片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5" y="5868"/>
              <a:ext cx="3315" cy="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60" name="图片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5" y="5980"/>
              <a:ext cx="3650" cy="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61" name="图片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0" y="2453"/>
              <a:ext cx="3700" cy="3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62" name="图片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0" y="2568"/>
              <a:ext cx="4395" cy="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763" name="组合 13"/>
            <p:cNvGrpSpPr/>
            <p:nvPr/>
          </p:nvGrpSpPr>
          <p:grpSpPr bwMode="auto">
            <a:xfrm rot="-7680000">
              <a:off x="875" y="3052"/>
              <a:ext cx="1998" cy="737"/>
              <a:chOff x="11339" y="6710"/>
              <a:chExt cx="2417" cy="1400"/>
            </a:xfrm>
          </p:grpSpPr>
          <p:cxnSp>
            <p:nvCxnSpPr>
              <p:cNvPr id="31773" name="直接连接符 11"/>
              <p:cNvCxnSpPr>
                <a:cxnSpLocks noChangeShapeType="1"/>
              </p:cNvCxnSpPr>
              <p:nvPr/>
            </p:nvCxnSpPr>
            <p:spPr bwMode="auto">
              <a:xfrm flipV="1">
                <a:off x="11339" y="6710"/>
                <a:ext cx="2098" cy="140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74" name="直接连接符 12"/>
              <p:cNvCxnSpPr>
                <a:cxnSpLocks noChangeShapeType="1"/>
              </p:cNvCxnSpPr>
              <p:nvPr/>
            </p:nvCxnSpPr>
            <p:spPr bwMode="auto">
              <a:xfrm flipV="1">
                <a:off x="11366" y="8091"/>
                <a:ext cx="2391" cy="1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764" name="组合 14"/>
            <p:cNvGrpSpPr/>
            <p:nvPr/>
          </p:nvGrpSpPr>
          <p:grpSpPr bwMode="auto">
            <a:xfrm rot="7260000">
              <a:off x="2384" y="7869"/>
              <a:ext cx="1875" cy="1303"/>
              <a:chOff x="11339" y="7240"/>
              <a:chExt cx="2418" cy="876"/>
            </a:xfrm>
          </p:grpSpPr>
          <p:cxnSp>
            <p:nvCxnSpPr>
              <p:cNvPr id="31771" name="直接连接符 16"/>
              <p:cNvCxnSpPr>
                <a:cxnSpLocks noChangeShapeType="1"/>
              </p:cNvCxnSpPr>
              <p:nvPr/>
            </p:nvCxnSpPr>
            <p:spPr bwMode="auto">
              <a:xfrm flipV="1">
                <a:off x="11339" y="7240"/>
                <a:ext cx="950" cy="87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72" name="直接连接符 17"/>
              <p:cNvCxnSpPr>
                <a:cxnSpLocks noChangeShapeType="1"/>
              </p:cNvCxnSpPr>
              <p:nvPr/>
            </p:nvCxnSpPr>
            <p:spPr bwMode="auto">
              <a:xfrm flipV="1">
                <a:off x="11366" y="8091"/>
                <a:ext cx="2391" cy="1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765" name="组合 21"/>
            <p:cNvGrpSpPr/>
            <p:nvPr/>
          </p:nvGrpSpPr>
          <p:grpSpPr bwMode="auto">
            <a:xfrm>
              <a:off x="7795" y="3023"/>
              <a:ext cx="680" cy="1792"/>
              <a:chOff x="9715" y="4039"/>
              <a:chExt cx="680" cy="1794"/>
            </a:xfrm>
          </p:grpSpPr>
          <p:cxnSp>
            <p:nvCxnSpPr>
              <p:cNvPr id="31769" name="直接连接符 19"/>
              <p:cNvCxnSpPr>
                <a:cxnSpLocks noChangeShapeType="1"/>
              </p:cNvCxnSpPr>
              <p:nvPr/>
            </p:nvCxnSpPr>
            <p:spPr bwMode="auto">
              <a:xfrm flipH="1">
                <a:off x="9715" y="4473"/>
                <a:ext cx="681" cy="136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70" name="直接连接符 20"/>
              <p:cNvCxnSpPr>
                <a:cxnSpLocks noChangeShapeType="1"/>
              </p:cNvCxnSpPr>
              <p:nvPr/>
            </p:nvCxnSpPr>
            <p:spPr bwMode="auto">
              <a:xfrm flipH="1" flipV="1">
                <a:off x="9809" y="4039"/>
                <a:ext cx="567" cy="45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766" name="组合 22"/>
            <p:cNvGrpSpPr/>
            <p:nvPr/>
          </p:nvGrpSpPr>
          <p:grpSpPr bwMode="auto">
            <a:xfrm rot="8400000">
              <a:off x="7009" y="6230"/>
              <a:ext cx="2266" cy="2985"/>
              <a:chOff x="11436" y="5580"/>
              <a:chExt cx="1958" cy="3782"/>
            </a:xfrm>
          </p:grpSpPr>
          <p:cxnSp>
            <p:nvCxnSpPr>
              <p:cNvPr id="31767" name="直接连接符 23"/>
              <p:cNvCxnSpPr>
                <a:cxnSpLocks noChangeShapeType="1"/>
              </p:cNvCxnSpPr>
              <p:nvPr/>
            </p:nvCxnSpPr>
            <p:spPr bwMode="auto">
              <a:xfrm rot="13200000" flipH="1">
                <a:off x="11732" y="5580"/>
                <a:ext cx="1226" cy="352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768" name="直接连接符 24"/>
              <p:cNvCxnSpPr>
                <a:cxnSpLocks noChangeShapeType="1"/>
              </p:cNvCxnSpPr>
              <p:nvPr/>
            </p:nvCxnSpPr>
            <p:spPr bwMode="auto">
              <a:xfrm rot="13200000" flipH="1">
                <a:off x="11436" y="7113"/>
                <a:ext cx="1958" cy="224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31752" name="文本框 6151"/>
          <p:cNvSpPr txBox="1">
            <a:spLocks noChangeArrowheads="1"/>
          </p:cNvSpPr>
          <p:nvPr/>
        </p:nvSpPr>
        <p:spPr bwMode="auto">
          <a:xfrm>
            <a:off x="4451376" y="1110243"/>
            <a:ext cx="1422400" cy="46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+mn-lt"/>
                <a:ea typeface="黑体" panose="02010609060101010101" pitchFamily="49" charset="-122"/>
                <a:sym typeface="宋体" panose="02010600030101010101" pitchFamily="2" charset="-122"/>
              </a:rPr>
              <a:t>角的概念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862716" y="1103883"/>
            <a:ext cx="3666199" cy="461665"/>
            <a:chOff x="460374" y="864542"/>
            <a:chExt cx="3666199" cy="461665"/>
          </a:xfrm>
        </p:grpSpPr>
        <p:grpSp>
          <p:nvGrpSpPr>
            <p:cNvPr id="29" name="组合 28"/>
            <p:cNvGrpSpPr/>
            <p:nvPr/>
          </p:nvGrpSpPr>
          <p:grpSpPr>
            <a:xfrm>
              <a:off x="460374" y="864542"/>
              <a:ext cx="3666199" cy="461665"/>
              <a:chOff x="460374" y="864542"/>
              <a:chExt cx="3666199" cy="461665"/>
            </a:xfrm>
          </p:grpSpPr>
          <p:sp>
            <p:nvSpPr>
              <p:cNvPr id="31" name="圆角矩形 30"/>
              <p:cNvSpPr/>
              <p:nvPr/>
            </p:nvSpPr>
            <p:spPr>
              <a:xfrm>
                <a:off x="460374" y="916940"/>
                <a:ext cx="1812920" cy="369570"/>
              </a:xfrm>
              <a:prstGeom prst="roundRect">
                <a:avLst/>
              </a:prstGeom>
              <a:solidFill>
                <a:srgbClr val="009FB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文本框 22"/>
              <p:cNvSpPr txBox="1"/>
              <p:nvPr/>
            </p:nvSpPr>
            <p:spPr>
              <a:xfrm>
                <a:off x="560661" y="864542"/>
                <a:ext cx="35659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学生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活动一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 </a:t>
                </a:r>
                <a:r>
                  <a:rPr lang="zh-CN" altLang="en-US" sz="2400" dirty="0" smtClean="0"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  <a:sym typeface="+mn-ea"/>
                  </a:rPr>
                  <a:t>【一起探究】</a:t>
                </a:r>
                <a:endParaRPr lang="zh-CN" altLang="en-US" sz="2400" dirty="0">
                  <a:latin typeface="Times New Roman" pitchFamily="18" charset="0"/>
                  <a:ea typeface="黑体" panose="02010609060101010101" pitchFamily="49" charset="-122"/>
                  <a:cs typeface="Times New Roman" pitchFamily="18" charset="0"/>
                  <a:sym typeface="+mn-ea"/>
                </a:endParaRPr>
              </a:p>
            </p:txBody>
          </p:sp>
        </p:grpSp>
        <p:cxnSp>
          <p:nvCxnSpPr>
            <p:cNvPr id="30" name="直接连接符 29"/>
            <p:cNvCxnSpPr/>
            <p:nvPr/>
          </p:nvCxnSpPr>
          <p:spPr>
            <a:xfrm>
              <a:off x="554355" y="914400"/>
              <a:ext cx="0" cy="361950"/>
            </a:xfrm>
            <a:prstGeom prst="line">
              <a:avLst/>
            </a:prstGeom>
            <a:ln w="19050" cmpd="sng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965452" y="1626209"/>
            <a:ext cx="7789206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Times New Roman" panose="02020603050405020304" charset="0"/>
              </a:rPr>
              <a:t>静态定义</a:t>
            </a:r>
            <a:r>
              <a:rPr lang="zh-CN" altLang="en-US" sz="2400" b="1" dirty="0" smtClean="0">
                <a:solidFill>
                  <a:srgbClr val="292929"/>
                </a:solidFill>
                <a:latin typeface="Times New Roman" panose="02020603050405020304" charset="0"/>
              </a:rPr>
              <a:t>：有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</a:rPr>
              <a:t>公共端点</a:t>
            </a:r>
            <a:r>
              <a:rPr lang="zh-CN" altLang="en-US" sz="2400" b="1" dirty="0">
                <a:solidFill>
                  <a:srgbClr val="292929"/>
                </a:solidFill>
                <a:latin typeface="Times New Roman" panose="02020603050405020304" charset="0"/>
              </a:rPr>
              <a:t>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</a:rPr>
              <a:t>两条射线</a:t>
            </a:r>
            <a:r>
              <a:rPr lang="zh-CN" altLang="en-US" sz="2400" b="1" dirty="0">
                <a:solidFill>
                  <a:srgbClr val="292929"/>
                </a:solidFill>
                <a:latin typeface="Times New Roman" panose="02020603050405020304" charset="0"/>
              </a:rPr>
              <a:t>组成的图形，叫做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charset="0"/>
              </a:rPr>
              <a:t>角</a:t>
            </a:r>
            <a:r>
              <a:rPr lang="en-US" altLang="zh-CN" sz="2400" b="1" dirty="0">
                <a:solidFill>
                  <a:srgbClr val="292929"/>
                </a:solidFill>
                <a:latin typeface="Times New Roman" panose="02020603050405020304" charset="0"/>
              </a:rPr>
              <a:t>.</a:t>
            </a:r>
          </a:p>
        </p:txBody>
      </p:sp>
      <p:sp>
        <p:nvSpPr>
          <p:cNvPr id="6157" name="Rectangle 31"/>
          <p:cNvSpPr>
            <a:spLocks noChangeArrowheads="1"/>
          </p:cNvSpPr>
          <p:nvPr/>
        </p:nvSpPr>
        <p:spPr bwMode="auto">
          <a:xfrm>
            <a:off x="1884362" y="3079540"/>
            <a:ext cx="15906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Times New Roman" panose="02020603050405020304" charset="0"/>
              </a:rPr>
              <a:t>公共端点</a:t>
            </a:r>
          </a:p>
        </p:txBody>
      </p:sp>
      <p:sp>
        <p:nvSpPr>
          <p:cNvPr id="6158" name="Rectangle 31"/>
          <p:cNvSpPr>
            <a:spLocks noChangeArrowheads="1"/>
          </p:cNvSpPr>
          <p:nvPr/>
        </p:nvSpPr>
        <p:spPr bwMode="auto">
          <a:xfrm>
            <a:off x="3092449" y="3090653"/>
            <a:ext cx="190023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2400" b="1" dirty="0">
                <a:solidFill>
                  <a:srgbClr val="292929"/>
                </a:solidFill>
                <a:latin typeface="Times New Roman" panose="02020603050405020304" charset="0"/>
              </a:rPr>
              <a:t>角的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charset="0"/>
              </a:rPr>
              <a:t>顶点</a:t>
            </a:r>
          </a:p>
        </p:txBody>
      </p:sp>
      <p:sp>
        <p:nvSpPr>
          <p:cNvPr id="6160" name="Text Box 30"/>
          <p:cNvSpPr txBox="1">
            <a:spLocks noChangeArrowheads="1"/>
          </p:cNvSpPr>
          <p:nvPr/>
        </p:nvSpPr>
        <p:spPr bwMode="auto">
          <a:xfrm>
            <a:off x="2679699" y="2552490"/>
            <a:ext cx="1485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Times New Roman" panose="02020603050405020304" charset="0"/>
              </a:rPr>
              <a:t>两条射线</a:t>
            </a:r>
          </a:p>
        </p:txBody>
      </p:sp>
      <p:sp>
        <p:nvSpPr>
          <p:cNvPr id="6161" name="Rectangle 31"/>
          <p:cNvSpPr>
            <a:spLocks noChangeArrowheads="1"/>
          </p:cNvSpPr>
          <p:nvPr/>
        </p:nvSpPr>
        <p:spPr bwMode="auto">
          <a:xfrm>
            <a:off x="3941762" y="2439778"/>
            <a:ext cx="15938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2400" b="1" dirty="0">
                <a:solidFill>
                  <a:srgbClr val="292929"/>
                </a:solidFill>
                <a:latin typeface="Times New Roman" panose="02020603050405020304" charset="0"/>
              </a:rPr>
              <a:t>角的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charset="0"/>
              </a:rPr>
              <a:t>边</a:t>
            </a:r>
          </a:p>
        </p:txBody>
      </p:sp>
      <p:cxnSp>
        <p:nvCxnSpPr>
          <p:cNvPr id="32776" name="直接连接符 6"/>
          <p:cNvCxnSpPr>
            <a:cxnSpLocks noChangeShapeType="1"/>
          </p:cNvCxnSpPr>
          <p:nvPr/>
        </p:nvCxnSpPr>
        <p:spPr bwMode="auto">
          <a:xfrm flipV="1">
            <a:off x="5149849" y="2458828"/>
            <a:ext cx="1801813" cy="12017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7" name="直接连接符 7"/>
          <p:cNvCxnSpPr>
            <a:cxnSpLocks noChangeShapeType="1"/>
          </p:cNvCxnSpPr>
          <p:nvPr/>
        </p:nvCxnSpPr>
        <p:spPr bwMode="auto">
          <a:xfrm flipV="1">
            <a:off x="5160962" y="3643103"/>
            <a:ext cx="2052637" cy="12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4" name="直接连接符 7"/>
          <p:cNvCxnSpPr>
            <a:cxnSpLocks noChangeShapeType="1"/>
          </p:cNvCxnSpPr>
          <p:nvPr/>
        </p:nvCxnSpPr>
        <p:spPr bwMode="auto">
          <a:xfrm flipV="1">
            <a:off x="5189537" y="3643103"/>
            <a:ext cx="2052637" cy="12700"/>
          </a:xfrm>
          <a:prstGeom prst="line">
            <a:avLst/>
          </a:prstGeom>
          <a:noFill/>
          <a:ln w="57150">
            <a:solidFill>
              <a:srgbClr val="9999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5" name="直接连接符 6"/>
          <p:cNvCxnSpPr>
            <a:cxnSpLocks noChangeShapeType="1"/>
          </p:cNvCxnSpPr>
          <p:nvPr/>
        </p:nvCxnSpPr>
        <p:spPr bwMode="auto">
          <a:xfrm flipV="1">
            <a:off x="5156199" y="2454065"/>
            <a:ext cx="1801813" cy="1201738"/>
          </a:xfrm>
          <a:prstGeom prst="line">
            <a:avLst/>
          </a:prstGeom>
          <a:noFill/>
          <a:ln w="57150">
            <a:solidFill>
              <a:srgbClr val="9999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椭圆 8"/>
          <p:cNvSpPr>
            <a:spLocks noChangeArrowheads="1"/>
          </p:cNvSpPr>
          <p:nvPr/>
        </p:nvSpPr>
        <p:spPr bwMode="auto">
          <a:xfrm>
            <a:off x="5137149" y="3612940"/>
            <a:ext cx="76200" cy="76200"/>
          </a:xfrm>
          <a:prstGeom prst="ellipse">
            <a:avLst/>
          </a:prstGeom>
          <a:solidFill>
            <a:srgbClr val="FF66FF"/>
          </a:solidFill>
          <a:ln w="9525">
            <a:solidFill>
              <a:srgbClr val="FF66FF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00"/>
          </a:p>
        </p:txBody>
      </p:sp>
      <p:cxnSp>
        <p:nvCxnSpPr>
          <p:cNvPr id="12" name="直接箭头连接符 11"/>
          <p:cNvCxnSpPr>
            <a:cxnSpLocks noChangeShapeType="1"/>
          </p:cNvCxnSpPr>
          <p:nvPr/>
        </p:nvCxnSpPr>
        <p:spPr bwMode="auto">
          <a:xfrm>
            <a:off x="5221287" y="2804903"/>
            <a:ext cx="809625" cy="2143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直接箭头连接符 12"/>
          <p:cNvCxnSpPr>
            <a:cxnSpLocks noChangeShapeType="1"/>
          </p:cNvCxnSpPr>
          <p:nvPr/>
        </p:nvCxnSpPr>
        <p:spPr bwMode="auto">
          <a:xfrm>
            <a:off x="4679949" y="3452603"/>
            <a:ext cx="433388" cy="1619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直接箭头连接符 16"/>
          <p:cNvCxnSpPr>
            <a:cxnSpLocks noChangeShapeType="1"/>
          </p:cNvCxnSpPr>
          <p:nvPr/>
        </p:nvCxnSpPr>
        <p:spPr bwMode="auto">
          <a:xfrm>
            <a:off x="5221287" y="2804903"/>
            <a:ext cx="1025525" cy="8096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85" name="文本框 7"/>
          <p:cNvSpPr txBox="1">
            <a:spLocks noChangeArrowheads="1"/>
          </p:cNvSpPr>
          <p:nvPr/>
        </p:nvSpPr>
        <p:spPr bwMode="auto">
          <a:xfrm>
            <a:off x="919636" y="3723878"/>
            <a:ext cx="7804744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292929"/>
                </a:solidFill>
                <a:latin typeface="Times New Roman" panose="02020603050405020304" charset="0"/>
              </a:rPr>
              <a:t>动态定义：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</a:rPr>
              <a:t>角也可以看做由一条射线绕着它的端点旋转所形成的图形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charset="0"/>
              </a:rPr>
              <a:t>.</a:t>
            </a:r>
            <a:r>
              <a:rPr lang="en-US" altLang="zh-CN" sz="2400" b="1" dirty="0">
                <a:solidFill>
                  <a:srgbClr val="292929"/>
                </a:solidFill>
                <a:latin typeface="Times New Roman" panose="02020603050405020304" charset="0"/>
              </a:rPr>
              <a:t>  </a:t>
            </a:r>
            <a:endParaRPr lang="zh-CN" altLang="en-US" sz="2400" b="1" dirty="0">
              <a:solidFill>
                <a:srgbClr val="292929"/>
              </a:solidFill>
              <a:latin typeface="Times New Roman" panose="02020603050405020304" charset="0"/>
            </a:endParaRPr>
          </a:p>
        </p:txBody>
      </p:sp>
      <p:sp>
        <p:nvSpPr>
          <p:cNvPr id="24" name="矩形 12290"/>
          <p:cNvSpPr>
            <a:spLocks noChangeArrowheads="1"/>
          </p:cNvSpPr>
          <p:nvPr/>
        </p:nvSpPr>
        <p:spPr bwMode="auto">
          <a:xfrm>
            <a:off x="3175" y="987574"/>
            <a:ext cx="9140825" cy="539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spc="100" noProof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角的有关概念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8" grpId="0"/>
      <p:bldP spid="6157" grpId="0"/>
      <p:bldP spid="6158" grpId="0"/>
      <p:bldP spid="6160" grpId="0"/>
      <p:bldP spid="6161" grpId="0"/>
      <p:bldP spid="9" grpId="0" bldLvl="0" animBg="1"/>
      <p:bldP spid="327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 bwMode="auto">
          <a:xfrm>
            <a:off x="3968750" y="3402013"/>
            <a:ext cx="817563" cy="776287"/>
            <a:chOff x="6408" y="6127"/>
            <a:chExt cx="1717" cy="1632"/>
          </a:xfrm>
        </p:grpSpPr>
        <p:sp>
          <p:nvSpPr>
            <p:cNvPr id="33822" name="椭圆 27"/>
            <p:cNvSpPr>
              <a:spLocks noChangeArrowheads="1"/>
            </p:cNvSpPr>
            <p:nvPr/>
          </p:nvSpPr>
          <p:spPr bwMode="auto">
            <a:xfrm>
              <a:off x="6408" y="6127"/>
              <a:ext cx="1633" cy="163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823" name="等腰三角形 29"/>
            <p:cNvSpPr>
              <a:spLocks noChangeArrowheads="1"/>
            </p:cNvSpPr>
            <p:nvPr/>
          </p:nvSpPr>
          <p:spPr bwMode="auto">
            <a:xfrm rot="10800000" flipV="1">
              <a:off x="7965" y="6926"/>
              <a:ext cx="160" cy="16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V="1">
            <a:off x="4338638" y="2676525"/>
            <a:ext cx="2433637" cy="11096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7" name="组合 16"/>
          <p:cNvGrpSpPr/>
          <p:nvPr/>
        </p:nvGrpSpPr>
        <p:grpSpPr bwMode="auto">
          <a:xfrm>
            <a:off x="4803775" y="3481388"/>
            <a:ext cx="349250" cy="420687"/>
            <a:chOff x="8169" y="6298"/>
            <a:chExt cx="734" cy="881"/>
          </a:xfrm>
        </p:grpSpPr>
        <p:sp>
          <p:nvSpPr>
            <p:cNvPr id="33820" name="弧形 11"/>
            <p:cNvSpPr>
              <a:spLocks noChangeArrowheads="1"/>
            </p:cNvSpPr>
            <p:nvPr/>
          </p:nvSpPr>
          <p:spPr bwMode="auto">
            <a:xfrm rot="1380000">
              <a:off x="8169" y="6381"/>
              <a:ext cx="735" cy="798"/>
            </a:xfrm>
            <a:custGeom>
              <a:avLst/>
              <a:gdLst>
                <a:gd name="T0" fmla="*/ 367 w 735"/>
                <a:gd name="T1" fmla="*/ 0 h 798"/>
                <a:gd name="T2" fmla="*/ 734 w 735"/>
                <a:gd name="T3" fmla="*/ 399 h 798"/>
                <a:gd name="T4" fmla="*/ 367 w 735"/>
                <a:gd name="T5" fmla="*/ 399 h 798"/>
                <a:gd name="T6" fmla="*/ 367 w 735"/>
                <a:gd name="T7" fmla="*/ 0 h 798"/>
                <a:gd name="T8" fmla="*/ 734 w 735"/>
                <a:gd name="T9" fmla="*/ 399 h 7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5" h="798" stroke="0">
                  <a:moveTo>
                    <a:pt x="367" y="0"/>
                  </a:moveTo>
                  <a:cubicBezTo>
                    <a:pt x="570" y="0"/>
                    <a:pt x="734" y="179"/>
                    <a:pt x="734" y="399"/>
                  </a:cubicBezTo>
                  <a:lnTo>
                    <a:pt x="367" y="399"/>
                  </a:lnTo>
                  <a:lnTo>
                    <a:pt x="367" y="0"/>
                  </a:lnTo>
                  <a:close/>
                </a:path>
                <a:path w="735" h="798" fill="none">
                  <a:moveTo>
                    <a:pt x="367" y="0"/>
                  </a:moveTo>
                  <a:cubicBezTo>
                    <a:pt x="570" y="0"/>
                    <a:pt x="734" y="179"/>
                    <a:pt x="734" y="399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821" name="等腰三角形 12"/>
            <p:cNvSpPr>
              <a:spLocks noChangeArrowheads="1"/>
            </p:cNvSpPr>
            <p:nvPr/>
          </p:nvSpPr>
          <p:spPr bwMode="auto">
            <a:xfrm rot="-3720000">
              <a:off x="8564" y="6298"/>
              <a:ext cx="160" cy="16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953125" y="3781425"/>
            <a:ext cx="1138238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始边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357813" y="2717800"/>
            <a:ext cx="113823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b="1" dirty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终边</a:t>
            </a:r>
          </a:p>
        </p:txBody>
      </p:sp>
      <p:grpSp>
        <p:nvGrpSpPr>
          <p:cNvPr id="35" name="组合 34"/>
          <p:cNvGrpSpPr/>
          <p:nvPr/>
        </p:nvGrpSpPr>
        <p:grpSpPr bwMode="auto">
          <a:xfrm>
            <a:off x="4084638" y="3740150"/>
            <a:ext cx="3152775" cy="458788"/>
            <a:chOff x="6659" y="6840"/>
            <a:chExt cx="6619" cy="964"/>
          </a:xfrm>
        </p:grpSpPr>
        <p:sp>
          <p:nvSpPr>
            <p:cNvPr id="33818" name="文本框 17"/>
            <p:cNvSpPr txBox="1">
              <a:spLocks noChangeArrowheads="1"/>
            </p:cNvSpPr>
            <p:nvPr/>
          </p:nvSpPr>
          <p:spPr bwMode="auto">
            <a:xfrm>
              <a:off x="6659" y="6840"/>
              <a:ext cx="989" cy="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altLang="zh-CN" sz="1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3819" name="文本框 18"/>
            <p:cNvSpPr txBox="1">
              <a:spLocks noChangeArrowheads="1"/>
            </p:cNvSpPr>
            <p:nvPr/>
          </p:nvSpPr>
          <p:spPr bwMode="auto">
            <a:xfrm>
              <a:off x="12289" y="6934"/>
              <a:ext cx="989" cy="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100" b="1" i="1">
                  <a:latin typeface="Times New Roman" pitchFamily="18" charset="0"/>
                  <a:cs typeface="Times New Roman" pitchFamily="18" charset="0"/>
                </a:rPr>
                <a:t>A </a:t>
              </a:r>
            </a:p>
          </p:txBody>
        </p:sp>
      </p:grpSp>
      <p:cxnSp>
        <p:nvCxnSpPr>
          <p:cNvPr id="21" name="直接连接符 20"/>
          <p:cNvCxnSpPr>
            <a:cxnSpLocks noChangeShapeType="1"/>
          </p:cNvCxnSpPr>
          <p:nvPr/>
        </p:nvCxnSpPr>
        <p:spPr bwMode="auto">
          <a:xfrm>
            <a:off x="1695450" y="3792538"/>
            <a:ext cx="26352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4" name="组合 33"/>
          <p:cNvGrpSpPr/>
          <p:nvPr/>
        </p:nvGrpSpPr>
        <p:grpSpPr bwMode="auto">
          <a:xfrm>
            <a:off x="4324350" y="3756025"/>
            <a:ext cx="2644775" cy="55563"/>
            <a:chOff x="7166" y="6872"/>
            <a:chExt cx="5549" cy="119"/>
          </a:xfrm>
        </p:grpSpPr>
        <p:cxnSp>
          <p:nvCxnSpPr>
            <p:cNvPr id="33816" name="直接连接符 6"/>
            <p:cNvCxnSpPr>
              <a:cxnSpLocks noChangeShapeType="1"/>
            </p:cNvCxnSpPr>
            <p:nvPr/>
          </p:nvCxnSpPr>
          <p:spPr bwMode="auto">
            <a:xfrm>
              <a:off x="7181" y="6938"/>
              <a:ext cx="553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817" name="椭圆 4"/>
            <p:cNvSpPr>
              <a:spLocks noChangeArrowheads="1"/>
            </p:cNvSpPr>
            <p:nvPr/>
          </p:nvSpPr>
          <p:spPr bwMode="auto">
            <a:xfrm>
              <a:off x="7166" y="6872"/>
              <a:ext cx="119" cy="11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1703388" y="3781425"/>
            <a:ext cx="47148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00" b="1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grpSp>
        <p:nvGrpSpPr>
          <p:cNvPr id="29" name="组合 28"/>
          <p:cNvGrpSpPr/>
          <p:nvPr/>
        </p:nvGrpSpPr>
        <p:grpSpPr bwMode="auto">
          <a:xfrm>
            <a:off x="3902075" y="3371850"/>
            <a:ext cx="849313" cy="809625"/>
            <a:chOff x="6278" y="6081"/>
            <a:chExt cx="1781" cy="1700"/>
          </a:xfrm>
        </p:grpSpPr>
        <p:grpSp>
          <p:nvGrpSpPr>
            <p:cNvPr id="33812" name="组合 26"/>
            <p:cNvGrpSpPr/>
            <p:nvPr/>
          </p:nvGrpSpPr>
          <p:grpSpPr bwMode="auto">
            <a:xfrm>
              <a:off x="6359" y="6081"/>
              <a:ext cx="1700" cy="1700"/>
              <a:chOff x="6359" y="6081"/>
              <a:chExt cx="1700" cy="1700"/>
            </a:xfrm>
          </p:grpSpPr>
          <p:sp>
            <p:nvSpPr>
              <p:cNvPr id="33814" name="弧形 22"/>
              <p:cNvSpPr>
                <a:spLocks noChangeArrowheads="1"/>
              </p:cNvSpPr>
              <p:nvPr/>
            </p:nvSpPr>
            <p:spPr bwMode="auto">
              <a:xfrm>
                <a:off x="6359" y="6081"/>
                <a:ext cx="1701" cy="1701"/>
              </a:xfrm>
              <a:custGeom>
                <a:avLst/>
                <a:gdLst>
                  <a:gd name="T0" fmla="*/ 850 w 1701"/>
                  <a:gd name="T1" fmla="*/ 0 h 1701"/>
                  <a:gd name="T2" fmla="*/ 1700 w 1701"/>
                  <a:gd name="T3" fmla="*/ 850 h 1701"/>
                  <a:gd name="T4" fmla="*/ 850 w 1701"/>
                  <a:gd name="T5" fmla="*/ 850 h 1701"/>
                  <a:gd name="T6" fmla="*/ 850 w 1701"/>
                  <a:gd name="T7" fmla="*/ 0 h 1701"/>
                  <a:gd name="T8" fmla="*/ 1700 w 1701"/>
                  <a:gd name="T9" fmla="*/ 850 h 17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1" h="1701" stroke="0">
                    <a:moveTo>
                      <a:pt x="850" y="0"/>
                    </a:moveTo>
                    <a:cubicBezTo>
                      <a:pt x="1319" y="0"/>
                      <a:pt x="1700" y="381"/>
                      <a:pt x="1700" y="850"/>
                    </a:cubicBezTo>
                    <a:lnTo>
                      <a:pt x="850" y="850"/>
                    </a:lnTo>
                    <a:lnTo>
                      <a:pt x="850" y="0"/>
                    </a:lnTo>
                    <a:close/>
                  </a:path>
                  <a:path w="1701" h="1701" fill="none">
                    <a:moveTo>
                      <a:pt x="850" y="0"/>
                    </a:moveTo>
                    <a:cubicBezTo>
                      <a:pt x="1319" y="0"/>
                      <a:pt x="1700" y="381"/>
                      <a:pt x="1700" y="85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815" name="弧形 23"/>
              <p:cNvSpPr>
                <a:spLocks noChangeArrowheads="1"/>
              </p:cNvSpPr>
              <p:nvPr/>
            </p:nvSpPr>
            <p:spPr bwMode="auto">
              <a:xfrm rot="-5400000">
                <a:off x="6352" y="6074"/>
                <a:ext cx="1701" cy="1701"/>
              </a:xfrm>
              <a:custGeom>
                <a:avLst/>
                <a:gdLst>
                  <a:gd name="T0" fmla="*/ 850 w 1701"/>
                  <a:gd name="T1" fmla="*/ 0 h 1701"/>
                  <a:gd name="T2" fmla="*/ 1700 w 1701"/>
                  <a:gd name="T3" fmla="*/ 850 h 1701"/>
                  <a:gd name="T4" fmla="*/ 850 w 1701"/>
                  <a:gd name="T5" fmla="*/ 850 h 1701"/>
                  <a:gd name="T6" fmla="*/ 850 w 1701"/>
                  <a:gd name="T7" fmla="*/ 0 h 1701"/>
                  <a:gd name="T8" fmla="*/ 1700 w 1701"/>
                  <a:gd name="T9" fmla="*/ 850 h 17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01" h="1701" stroke="0">
                    <a:moveTo>
                      <a:pt x="850" y="0"/>
                    </a:moveTo>
                    <a:cubicBezTo>
                      <a:pt x="1319" y="0"/>
                      <a:pt x="1700" y="381"/>
                      <a:pt x="1700" y="850"/>
                    </a:cubicBezTo>
                    <a:lnTo>
                      <a:pt x="850" y="850"/>
                    </a:lnTo>
                    <a:lnTo>
                      <a:pt x="850" y="0"/>
                    </a:lnTo>
                    <a:close/>
                  </a:path>
                  <a:path w="1701" h="1701" fill="none">
                    <a:moveTo>
                      <a:pt x="850" y="0"/>
                    </a:moveTo>
                    <a:cubicBezTo>
                      <a:pt x="1319" y="0"/>
                      <a:pt x="1700" y="381"/>
                      <a:pt x="1700" y="850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3813" name="等腰三角形 25"/>
            <p:cNvSpPr>
              <a:spLocks noChangeArrowheads="1"/>
            </p:cNvSpPr>
            <p:nvPr/>
          </p:nvSpPr>
          <p:spPr bwMode="auto">
            <a:xfrm rot="10800000">
              <a:off x="6278" y="6776"/>
              <a:ext cx="160" cy="16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</a:ln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sz="1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6969125" y="3775075"/>
            <a:ext cx="47148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1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1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1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4003675" y="4084638"/>
            <a:ext cx="963613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平角</a:t>
            </a: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4003675" y="4405313"/>
            <a:ext cx="815975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1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周角</a:t>
            </a:r>
          </a:p>
        </p:txBody>
      </p:sp>
      <p:sp>
        <p:nvSpPr>
          <p:cNvPr id="69658" name="文本框 1"/>
          <p:cNvSpPr txBox="1">
            <a:spLocks noChangeArrowheads="1"/>
          </p:cNvSpPr>
          <p:nvPr/>
        </p:nvSpPr>
        <p:spPr bwMode="auto">
          <a:xfrm>
            <a:off x="1063625" y="1419622"/>
            <a:ext cx="7512050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4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zh-CN" altLang="en-US" sz="2400" b="1" dirty="0" smtClean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如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图，射线 </a:t>
            </a:r>
            <a:r>
              <a:rPr lang="en-US" altLang="zh-CN" sz="2400" b="1" i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OA</a:t>
            </a:r>
            <a:r>
              <a:rPr lang="en-US" altLang="zh-CN" sz="2400" b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绕点 </a:t>
            </a:r>
            <a:r>
              <a:rPr lang="en-US" altLang="zh-CN" sz="2400" b="1" i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O</a:t>
            </a:r>
            <a:r>
              <a:rPr lang="en-US" altLang="zh-CN" sz="2400" b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旋转，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当终止位置</a:t>
            </a:r>
            <a:r>
              <a:rPr lang="zh-CN" altLang="en-US" sz="2400" b="1" i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 </a:t>
            </a:r>
            <a:r>
              <a:rPr lang="en-US" altLang="zh-CN" sz="2400" b="1" i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OB 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和起始位置 </a:t>
            </a:r>
            <a:r>
              <a:rPr lang="en-US" altLang="zh-CN" sz="2400" b="1" i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OA 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成一条直线时，形成什么角？继续旋转，</a:t>
            </a:r>
            <a:r>
              <a:rPr lang="en-US" altLang="zh-CN" sz="2400" b="1" i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OB 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和 </a:t>
            </a:r>
            <a:r>
              <a:rPr lang="en-US" altLang="zh-CN" sz="2400" b="1" i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OA </a:t>
            </a:r>
            <a:r>
              <a:rPr lang="zh-CN" altLang="en-US" sz="2400" b="1" dirty="0">
                <a:solidFill>
                  <a:srgbClr val="292929"/>
                </a:solidFill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  <a:sym typeface="宋体" panose="02010600030101010101" pitchFamily="2" charset="-122"/>
              </a:rPr>
              <a:t>重合时，又形成什么角？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604706" y="981777"/>
            <a:ext cx="1954114" cy="647700"/>
            <a:chOff x="1542961" y="3848821"/>
            <a:chExt cx="1954114" cy="647700"/>
          </a:xfrm>
        </p:grpSpPr>
        <p:grpSp>
          <p:nvGrpSpPr>
            <p:cNvPr id="41" name="组合 40"/>
            <p:cNvGrpSpPr/>
            <p:nvPr/>
          </p:nvGrpSpPr>
          <p:grpSpPr>
            <a:xfrm>
              <a:off x="1923628" y="3933056"/>
              <a:ext cx="1573447" cy="461665"/>
              <a:chOff x="835069" y="744715"/>
              <a:chExt cx="1573447" cy="461665"/>
            </a:xfrm>
          </p:grpSpPr>
          <p:sp>
            <p:nvSpPr>
              <p:cNvPr id="43" name="流程图: 库存数据 42"/>
              <p:cNvSpPr/>
              <p:nvPr/>
            </p:nvSpPr>
            <p:spPr>
              <a:xfrm rot="10800000">
                <a:off x="835069" y="764929"/>
                <a:ext cx="1439422" cy="438801"/>
              </a:xfrm>
              <a:prstGeom prst="flowChartOnlineStorage">
                <a:avLst/>
              </a:prstGeom>
              <a:solidFill>
                <a:srgbClr val="99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kern="0" dirty="0">
                  <a:solidFill>
                    <a:prstClr val="white"/>
                  </a:solidFill>
                  <a:latin typeface="Times New Roman" pitchFamily="18" charset="0"/>
                  <a:ea typeface="微软雅黑" panose="020B0503020204020204" pitchFamily="34" charset="-122"/>
                  <a:cs typeface="Times New Roman" pitchFamily="18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979562" y="744715"/>
                <a:ext cx="14289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r>
                  <a:rPr lang="zh-CN" altLang="en-US" sz="2400" b="1" kern="0" dirty="0">
                    <a:solidFill>
                      <a:prstClr val="white"/>
                    </a:solidFill>
                    <a:latin typeface="Times New Roman" pitchFamily="18" charset="0"/>
                    <a:ea typeface="黑体" panose="02010609060101010101" pitchFamily="49" charset="-122"/>
                    <a:cs typeface="Times New Roman" pitchFamily="18" charset="0"/>
                  </a:rPr>
                  <a:t>想一想</a:t>
                </a:r>
              </a:p>
            </p:txBody>
          </p:sp>
        </p:grpSp>
        <p:pic>
          <p:nvPicPr>
            <p:cNvPr id="42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02" t="8041" r="13842" b="5246"/>
            <a:stretch>
              <a:fillRect/>
            </a:stretch>
          </p:blipFill>
          <p:spPr bwMode="auto">
            <a:xfrm>
              <a:off x="1542961" y="3848821"/>
              <a:ext cx="647701" cy="647700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22" grpId="0"/>
      <p:bldP spid="22" grpId="1"/>
      <p:bldP spid="32" grpId="0"/>
      <p:bldP spid="38" grpId="0"/>
      <p:bldP spid="38" grpId="1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/>
        </p:nvSpPr>
        <p:spPr bwMode="auto">
          <a:xfrm>
            <a:off x="1529238" y="1140888"/>
            <a:ext cx="4598988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判断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下列哪些图形是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角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.</a:t>
            </a: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</a:t>
            </a:r>
            <a:endParaRPr lang="zh-CN" altLang="en-US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</p:txBody>
      </p:sp>
      <p:grpSp>
        <p:nvGrpSpPr>
          <p:cNvPr id="34819" name="Group 9"/>
          <p:cNvGrpSpPr/>
          <p:nvPr/>
        </p:nvGrpSpPr>
        <p:grpSpPr bwMode="auto">
          <a:xfrm>
            <a:off x="1657434" y="2357484"/>
            <a:ext cx="1322387" cy="809625"/>
            <a:chOff x="748" y="1706"/>
            <a:chExt cx="1134" cy="953"/>
          </a:xfrm>
        </p:grpSpPr>
        <p:sp>
          <p:nvSpPr>
            <p:cNvPr id="34838" name="Line 7"/>
            <p:cNvSpPr>
              <a:spLocks noChangeShapeType="1"/>
            </p:cNvSpPr>
            <p:nvPr/>
          </p:nvSpPr>
          <p:spPr bwMode="auto">
            <a:xfrm flipV="1">
              <a:off x="748" y="1706"/>
              <a:ext cx="907" cy="6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839" name="Line 8"/>
            <p:cNvSpPr>
              <a:spLocks noChangeShapeType="1"/>
            </p:cNvSpPr>
            <p:nvPr/>
          </p:nvSpPr>
          <p:spPr bwMode="auto">
            <a:xfrm>
              <a:off x="748" y="2387"/>
              <a:ext cx="1134" cy="2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820" name="Group 12"/>
          <p:cNvGrpSpPr/>
          <p:nvPr/>
        </p:nvGrpSpPr>
        <p:grpSpPr bwMode="auto">
          <a:xfrm>
            <a:off x="3267159" y="2424159"/>
            <a:ext cx="1763712" cy="636588"/>
            <a:chOff x="1837" y="1480"/>
            <a:chExt cx="1497" cy="771"/>
          </a:xfrm>
        </p:grpSpPr>
        <p:sp>
          <p:nvSpPr>
            <p:cNvPr id="34836" name="Line 10"/>
            <p:cNvSpPr>
              <a:spLocks noChangeShapeType="1"/>
            </p:cNvSpPr>
            <p:nvPr/>
          </p:nvSpPr>
          <p:spPr bwMode="auto">
            <a:xfrm flipV="1">
              <a:off x="1837" y="1480"/>
              <a:ext cx="1134" cy="5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837" name="Line 11"/>
            <p:cNvSpPr>
              <a:spLocks noChangeShapeType="1"/>
            </p:cNvSpPr>
            <p:nvPr/>
          </p:nvSpPr>
          <p:spPr bwMode="auto">
            <a:xfrm>
              <a:off x="2109" y="2251"/>
              <a:ext cx="1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821" name="Group 14"/>
          <p:cNvGrpSpPr/>
          <p:nvPr/>
        </p:nvGrpSpPr>
        <p:grpSpPr bwMode="auto">
          <a:xfrm rot="5736204">
            <a:off x="5130883" y="2352722"/>
            <a:ext cx="1387475" cy="774700"/>
            <a:chOff x="748" y="1714"/>
            <a:chExt cx="1134" cy="945"/>
          </a:xfrm>
        </p:grpSpPr>
        <p:sp>
          <p:nvSpPr>
            <p:cNvPr id="34834" name="Line 15"/>
            <p:cNvSpPr>
              <a:spLocks noChangeShapeType="1"/>
            </p:cNvSpPr>
            <p:nvPr/>
          </p:nvSpPr>
          <p:spPr bwMode="auto">
            <a:xfrm flipV="1">
              <a:off x="748" y="1714"/>
              <a:ext cx="907" cy="681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835" name="Line 16"/>
            <p:cNvSpPr>
              <a:spLocks noChangeShapeType="1"/>
            </p:cNvSpPr>
            <p:nvPr/>
          </p:nvSpPr>
          <p:spPr bwMode="auto">
            <a:xfrm>
              <a:off x="748" y="2387"/>
              <a:ext cx="1134" cy="272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822" name="Group 23"/>
          <p:cNvGrpSpPr/>
          <p:nvPr/>
        </p:nvGrpSpPr>
        <p:grpSpPr bwMode="auto">
          <a:xfrm rot="1293763">
            <a:off x="6888436" y="2335259"/>
            <a:ext cx="982662" cy="850900"/>
            <a:chOff x="1217" y="3251"/>
            <a:chExt cx="1833" cy="589"/>
          </a:xfrm>
        </p:grpSpPr>
        <p:sp>
          <p:nvSpPr>
            <p:cNvPr id="34832" name="Line 21"/>
            <p:cNvSpPr>
              <a:spLocks noChangeShapeType="1"/>
            </p:cNvSpPr>
            <p:nvPr/>
          </p:nvSpPr>
          <p:spPr bwMode="auto">
            <a:xfrm>
              <a:off x="1217" y="3251"/>
              <a:ext cx="635" cy="589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833" name="Line 22"/>
            <p:cNvSpPr>
              <a:spLocks noChangeShapeType="1"/>
            </p:cNvSpPr>
            <p:nvPr/>
          </p:nvSpPr>
          <p:spPr bwMode="auto">
            <a:xfrm>
              <a:off x="1826" y="3840"/>
              <a:ext cx="1224" cy="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4823" name="Text Box 24"/>
          <p:cNvSpPr txBox="1">
            <a:spLocks noChangeArrowheads="1"/>
          </p:cNvSpPr>
          <p:nvPr/>
        </p:nvSpPr>
        <p:spPr bwMode="auto">
          <a:xfrm>
            <a:off x="1979712" y="3536148"/>
            <a:ext cx="65880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   )  </a:t>
            </a:r>
            <a:r>
              <a:rPr lang="en-US" altLang="zh-CN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  (   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)    </a:t>
            </a:r>
            <a:r>
              <a:rPr lang="en-US" altLang="zh-CN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   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   )    </a:t>
            </a:r>
            <a:r>
              <a:rPr lang="en-US" altLang="zh-CN" sz="28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       </a:t>
            </a:r>
            <a:r>
              <a:rPr lang="en-US" altLang="zh-CN" sz="28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   )</a:t>
            </a:r>
          </a:p>
        </p:txBody>
      </p:sp>
      <p:sp>
        <p:nvSpPr>
          <p:cNvPr id="7184" name="文本框 2"/>
          <p:cNvSpPr txBox="1">
            <a:spLocks noChangeArrowheads="1"/>
          </p:cNvSpPr>
          <p:nvPr/>
        </p:nvSpPr>
        <p:spPr bwMode="auto">
          <a:xfrm>
            <a:off x="2135271" y="3624309"/>
            <a:ext cx="2555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  <p:sp>
        <p:nvSpPr>
          <p:cNvPr id="7185" name="文本框 3"/>
          <p:cNvSpPr txBox="1">
            <a:spLocks noChangeArrowheads="1"/>
          </p:cNvSpPr>
          <p:nvPr/>
        </p:nvSpPr>
        <p:spPr bwMode="auto">
          <a:xfrm>
            <a:off x="3828732" y="3592559"/>
            <a:ext cx="2555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</a:p>
        </p:txBody>
      </p:sp>
      <p:sp>
        <p:nvSpPr>
          <p:cNvPr id="7186" name="文本框 4"/>
          <p:cNvSpPr txBox="1">
            <a:spLocks noChangeArrowheads="1"/>
          </p:cNvSpPr>
          <p:nvPr/>
        </p:nvSpPr>
        <p:spPr bwMode="auto">
          <a:xfrm>
            <a:off x="5623009" y="3605259"/>
            <a:ext cx="25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  <p:sp>
        <p:nvSpPr>
          <p:cNvPr id="7187" name="文本框 5"/>
          <p:cNvSpPr txBox="1">
            <a:spLocks noChangeArrowheads="1"/>
          </p:cNvSpPr>
          <p:nvPr/>
        </p:nvSpPr>
        <p:spPr bwMode="auto">
          <a:xfrm>
            <a:off x="7121222" y="3566926"/>
            <a:ext cx="25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√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259" y="1092625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4" grpId="0"/>
      <p:bldP spid="7185" grpId="0"/>
      <p:bldP spid="7186" grpId="0"/>
      <p:bldP spid="718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2023374" y="1128588"/>
            <a:ext cx="6397625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80000"/>
              </a:lnSpc>
              <a:buFont typeface="Arial" panose="020B0604020202020204" pitchFamily="34" charset="0"/>
              <a:buNone/>
            </a:pPr>
            <a:r>
              <a:rPr lang="zh-CN" altLang="en-US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下列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说法正确的是 </a:t>
            </a:r>
            <a:r>
              <a:rPr lang="en-US" altLang="zh-CN" sz="2400" b="1" dirty="0" smtClean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(        )</a:t>
            </a:r>
            <a:endParaRPr lang="en-US" altLang="zh-CN" sz="2400" b="1" dirty="0">
              <a:latin typeface="Times New Roman" pitchFamily="18" charset="0"/>
              <a:ea typeface="楷体" panose="02010609060101010101" pitchFamily="49" charset="-122"/>
              <a:cs typeface="Times New Roman" pitchFamily="18" charset="0"/>
            </a:endParaRPr>
          </a:p>
          <a:p>
            <a:pPr eaLnBrk="1" hangingPunct="1">
              <a:lnSpc>
                <a:spcPct val="18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A.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平角是一条直线                         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B.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一条射线是一个周角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C.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两条射线组成的图形叫做角     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D. </a:t>
            </a:r>
            <a:r>
              <a:rPr lang="zh-CN" altLang="en-US" sz="2400" b="1" dirty="0">
                <a:latin typeface="Times New Roman" pitchFamily="18" charset="0"/>
                <a:ea typeface="楷体" panose="02010609060101010101" pitchFamily="49" charset="-122"/>
                <a:cs typeface="Times New Roman" pitchFamily="18" charset="0"/>
              </a:rPr>
              <a:t>两边成一直线的角是平角</a:t>
            </a: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4860032" y="1342898"/>
            <a:ext cx="303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099" y="1287338"/>
            <a:ext cx="56038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3cb5ca4-3200-47ea-8909-9a8b1196cda9"/>
  <p:tag name="COMMONDATA" val="eyJoZGlkIjoiNzYxM2I5ZTQ4N2VlNTkwNTdlZjZlYTBmOTM5ZGZhZmY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1847</Words>
  <Application>Microsoft Office PowerPoint</Application>
  <PresentationFormat>全屏显示(16:9)</PresentationFormat>
  <Paragraphs>334</Paragraphs>
  <Slides>35</Slides>
  <Notes>10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49" baseType="lpstr">
      <vt:lpstr>Arial</vt:lpstr>
      <vt:lpstr>宋体</vt:lpstr>
      <vt:lpstr>隶书</vt:lpstr>
      <vt:lpstr>Times New Roman</vt:lpstr>
      <vt:lpstr>Calibri</vt:lpstr>
      <vt:lpstr>微软雅黑</vt:lpstr>
      <vt:lpstr>楷体</vt:lpstr>
      <vt:lpstr>Symbol</vt:lpstr>
      <vt:lpstr>黑体</vt:lpstr>
      <vt:lpstr>Wingdings</vt:lpstr>
      <vt:lpstr>Cambria Math</vt:lpstr>
      <vt:lpstr>1_自定义设计方案</vt:lpstr>
      <vt:lpstr>WPS 公式 3.0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780</cp:revision>
  <dcterms:created xsi:type="dcterms:W3CDTF">2018-11-06T06:39:00Z</dcterms:created>
  <dcterms:modified xsi:type="dcterms:W3CDTF">2024-08-21T05:25:35Z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2052-11.8.2.11734</vt:lpwstr>
  </property>
  <property fmtid="{D5CDD505-2E9C-101B-9397-08002B2CF9AE}" pid="3" name="ICV">
    <vt:lpwstr>860BBEB650AE4083AB28521D8083E759</vt:lpwstr>
  </property>
</Properties>
</file>